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2" r:id="rId4"/>
    <p:sldId id="263" r:id="rId5"/>
    <p:sldId id="269" r:id="rId6"/>
    <p:sldId id="289" r:id="rId7"/>
    <p:sldId id="270" r:id="rId8"/>
    <p:sldId id="290" r:id="rId9"/>
    <p:sldId id="271" r:id="rId10"/>
    <p:sldId id="286" r:id="rId11"/>
    <p:sldId id="274" r:id="rId12"/>
    <p:sldId id="275" r:id="rId13"/>
    <p:sldId id="291" r:id="rId14"/>
    <p:sldId id="264" r:id="rId15"/>
    <p:sldId id="265" r:id="rId16"/>
    <p:sldId id="280" r:id="rId17"/>
    <p:sldId id="276" r:id="rId18"/>
    <p:sldId id="266" r:id="rId19"/>
    <p:sldId id="267" r:id="rId20"/>
    <p:sldId id="292" r:id="rId21"/>
    <p:sldId id="258" r:id="rId22"/>
    <p:sldId id="293" r:id="rId23"/>
    <p:sldId id="294" r:id="rId24"/>
    <p:sldId id="295" r:id="rId25"/>
    <p:sldId id="296" r:id="rId26"/>
    <p:sldId id="259" r:id="rId27"/>
    <p:sldId id="278" r:id="rId28"/>
    <p:sldId id="273" r:id="rId29"/>
    <p:sldId id="279" r:id="rId30"/>
    <p:sldId id="260" r:id="rId31"/>
    <p:sldId id="283" r:id="rId32"/>
    <p:sldId id="284" r:id="rId33"/>
    <p:sldId id="285" r:id="rId34"/>
    <p:sldId id="272" r:id="rId35"/>
    <p:sldId id="287" r:id="rId36"/>
    <p:sldId id="288" r:id="rId37"/>
    <p:sldId id="257" r:id="rId38"/>
    <p:sldId id="282" r:id="rId39"/>
    <p:sldId id="28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4" d="100"/>
          <a:sy n="54" d="100"/>
        </p:scale>
        <p:origin x="-237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E84C-9CF8-EE4E-8367-F566E90E7A86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172-81DA-8846-8F0D-DE8C5BB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</a:t>
            </a:r>
            <a:r>
              <a:rPr lang="en-US" dirty="0" err="1" smtClean="0"/>
              <a:t>kmer</a:t>
            </a:r>
            <a:r>
              <a:rPr lang="en-US" dirty="0" smtClean="0"/>
              <a:t> spectrum of 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arabidopsis</a:t>
            </a:r>
            <a:r>
              <a:rPr lang="en-US" baseline="0" dirty="0" smtClean="0"/>
              <a:t> mutant sequencing dataset (SRR1810275) that has been colored according to chromosome.</a:t>
            </a:r>
          </a:p>
          <a:p>
            <a:r>
              <a:rPr lang="en-US" baseline="0" dirty="0" smtClean="0"/>
              <a:t>The errors are in black   The five chromosomes are various colors           The plastid is in green            The mitochondrion is in brown. 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886E-9074-FD43-8DB0-D95FBBF789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same color-decomposition trick</a:t>
            </a:r>
            <a:r>
              <a:rPr lang="en-US" baseline="0" dirty="0" smtClean="0"/>
              <a:t> applied to one of the NARG mock community samples.    </a:t>
            </a:r>
          </a:p>
          <a:p>
            <a:r>
              <a:rPr lang="en-US" baseline="0" dirty="0" smtClean="0"/>
              <a:t>Here different colors are different organisms; some organisms come out on top; others don’t.</a:t>
            </a:r>
          </a:p>
          <a:p>
            <a:r>
              <a:rPr lang="en-US" baseline="0" dirty="0" smtClean="0"/>
              <a:t>This color banding is an exploratory technique for known genome sequencing.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886E-9074-FD43-8DB0-D95FBBF789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5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7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4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5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0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2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A0062-A4B4-4149-8B5E-68B3ECF7F90C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E45F7-E938-3045-93D6-EA6F7BA85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8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8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8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8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Counting </a:t>
            </a:r>
            <a:r>
              <a:rPr lang="en-US" dirty="0" err="1" smtClean="0"/>
              <a:t>kmers</a:t>
            </a:r>
            <a:r>
              <a:rPr lang="en-US" dirty="0" smtClean="0"/>
              <a:t> </a:t>
            </a:r>
            <a:r>
              <a:rPr lang="en-US" dirty="0" smtClean="0"/>
              <a:t>for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fun and profit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Will Trimble</a:t>
            </a:r>
          </a:p>
          <a:p>
            <a:r>
              <a:rPr lang="en-US" dirty="0" smtClean="0"/>
              <a:t>Argonne National Laboratory</a:t>
            </a:r>
          </a:p>
          <a:p>
            <a:endParaRPr lang="en-US" dirty="0"/>
          </a:p>
          <a:p>
            <a:r>
              <a:rPr lang="en-US" smtClean="0"/>
              <a:t>9 February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97" y="6323514"/>
            <a:ext cx="1527103" cy="5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Genome </a:t>
            </a:r>
            <a:r>
              <a:rPr lang="en-US" dirty="0" err="1" smtClean="0"/>
              <a:t>kmers</a:t>
            </a:r>
            <a:r>
              <a:rPr lang="en-US" dirty="0" smtClean="0"/>
              <a:t> vs</a:t>
            </a:r>
            <a:r>
              <a:rPr lang="en-US" dirty="0" smtClean="0"/>
              <a:t>. data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634888"/>
            <a:ext cx="8348443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sequencing a genome, some of your reads will perfectly represent the genome, and some will contain errors.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But if you sequence a genome to 100x, you will see the </a:t>
            </a:r>
            <a:r>
              <a:rPr lang="en-US" sz="2800" b="1" dirty="0" smtClean="0"/>
              <a:t>same genome sequence over and over again</a:t>
            </a:r>
            <a:r>
              <a:rPr lang="en-US" sz="2800" dirty="0" smtClean="0"/>
              <a:t>, but</a:t>
            </a:r>
          </a:p>
          <a:p>
            <a:r>
              <a:rPr lang="en-US" sz="2800" dirty="0" smtClean="0"/>
              <a:t>most errors you will only see once.</a:t>
            </a:r>
          </a:p>
        </p:txBody>
      </p:sp>
    </p:spTree>
    <p:extLst>
      <p:ext uri="{BB962C8B-B14F-4D97-AF65-F5344CB8AC3E}">
        <p14:creationId xmlns:p14="http://schemas.microsoft.com/office/powerpoint/2010/main" val="299640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kmer</a:t>
            </a:r>
            <a:r>
              <a:rPr lang="en-US" dirty="0" smtClean="0"/>
              <a:t> table -&gt;  </a:t>
            </a:r>
            <a:r>
              <a:rPr lang="en-US" dirty="0" err="1" smtClean="0"/>
              <a:t>kmer</a:t>
            </a:r>
            <a:r>
              <a:rPr lang="en-US" dirty="0" smtClean="0"/>
              <a:t> spectrum.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858799" y="285645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>
                <a:latin typeface="Courier"/>
                <a:cs typeface="Courier"/>
              </a:rPr>
              <a:t>1 </a:t>
            </a:r>
            <a:r>
              <a:rPr lang="fi-FI" dirty="0" smtClean="0">
                <a:latin typeface="Courier"/>
                <a:cs typeface="Courier"/>
              </a:rPr>
              <a:t>	 	79317651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2 </a:t>
            </a:r>
            <a:r>
              <a:rPr lang="is-IS" dirty="0" smtClean="0">
                <a:latin typeface="Courier"/>
                <a:cs typeface="Courier"/>
              </a:rPr>
              <a:t>		 3726721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3 </a:t>
            </a:r>
            <a:r>
              <a:rPr lang="is-IS" dirty="0" smtClean="0">
                <a:latin typeface="Courier"/>
                <a:cs typeface="Courier"/>
              </a:rPr>
              <a:t>		  952261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4 </a:t>
            </a:r>
            <a:r>
              <a:rPr lang="is-IS" dirty="0" smtClean="0">
                <a:latin typeface="Courier"/>
                <a:cs typeface="Courier"/>
              </a:rPr>
              <a:t>		  365963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5 </a:t>
            </a:r>
            <a:r>
              <a:rPr lang="is-IS" dirty="0" smtClean="0">
                <a:latin typeface="Courier"/>
                <a:cs typeface="Courier"/>
              </a:rPr>
              <a:t>		  173303</a:t>
            </a:r>
            <a:endParaRPr lang="is-IS" dirty="0">
              <a:latin typeface="Courier"/>
              <a:cs typeface="Courier"/>
            </a:endParaRPr>
          </a:p>
          <a:p>
            <a:r>
              <a:rPr lang="fi-FI" dirty="0">
                <a:latin typeface="Courier"/>
                <a:cs typeface="Courier"/>
              </a:rPr>
              <a:t>6 </a:t>
            </a:r>
            <a:r>
              <a:rPr lang="fi-FI" dirty="0" smtClean="0">
                <a:latin typeface="Courier"/>
                <a:cs typeface="Courier"/>
              </a:rPr>
              <a:t>		   92876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...</a:t>
            </a:r>
          </a:p>
          <a:p>
            <a:r>
              <a:rPr lang="is-IS" dirty="0">
                <a:latin typeface="Courier"/>
                <a:cs typeface="Courier"/>
              </a:rPr>
              <a:t>100 </a:t>
            </a:r>
            <a:r>
              <a:rPr lang="is-IS" dirty="0" smtClean="0">
                <a:latin typeface="Courier"/>
                <a:cs typeface="Courier"/>
              </a:rPr>
              <a:t>	    1276</a:t>
            </a:r>
            <a:endParaRPr lang="is-IS" dirty="0">
              <a:latin typeface="Courier"/>
              <a:cs typeface="Courier"/>
            </a:endParaRPr>
          </a:p>
          <a:p>
            <a:r>
              <a:rPr lang="fi-FI" dirty="0">
                <a:latin typeface="Courier"/>
                <a:cs typeface="Courier"/>
              </a:rPr>
              <a:t>101 </a:t>
            </a:r>
            <a:r>
              <a:rPr lang="fi-FI" dirty="0" smtClean="0">
                <a:latin typeface="Courier"/>
                <a:cs typeface="Courier"/>
              </a:rPr>
              <a:t>	    1166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</a:p>
          <a:p>
            <a:r>
              <a:rPr lang="is-IS" dirty="0">
                <a:latin typeface="Courier"/>
                <a:cs typeface="Courier"/>
              </a:rPr>
              <a:t>3268 </a:t>
            </a:r>
            <a:r>
              <a:rPr lang="is-IS" dirty="0" smtClean="0">
                <a:latin typeface="Courier"/>
                <a:cs typeface="Courier"/>
              </a:rPr>
              <a:t>	       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3370 </a:t>
            </a:r>
            <a:r>
              <a:rPr lang="is-IS" dirty="0" smtClean="0">
                <a:latin typeface="Courier"/>
                <a:cs typeface="Courier"/>
              </a:rPr>
              <a:t>	       1</a:t>
            </a:r>
            <a:endParaRPr lang="is-I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3682" y="2429373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ATCGCGAAAAGTCCC </a:t>
            </a:r>
            <a:r>
              <a:rPr lang="en-US" dirty="0" smtClean="0">
                <a:latin typeface="Courier"/>
                <a:cs typeface="Courier"/>
              </a:rPr>
              <a:t>  2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AAAAAAAAAAAAAAA 459</a:t>
            </a:r>
          </a:p>
          <a:p>
            <a:r>
              <a:rPr lang="en-US" dirty="0" smtClean="0">
                <a:latin typeface="Courier"/>
                <a:cs typeface="Courier"/>
              </a:rPr>
              <a:t>AAAAAAAAAAAAAAC  </a:t>
            </a:r>
            <a:r>
              <a:rPr lang="en-US" dirty="0">
                <a:latin typeface="Courier"/>
                <a:cs typeface="Courier"/>
              </a:rPr>
              <a:t>71</a:t>
            </a:r>
          </a:p>
          <a:p>
            <a:r>
              <a:rPr lang="en-US" dirty="0">
                <a:latin typeface="Courier"/>
                <a:cs typeface="Courier"/>
              </a:rPr>
              <a:t>AAAATAAAAAAAATA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AAAAAAAAAAAAAAG </a:t>
            </a:r>
            <a:r>
              <a:rPr lang="en-US" dirty="0" smtClean="0">
                <a:latin typeface="Courier"/>
                <a:cs typeface="Courier"/>
              </a:rPr>
              <a:t> 36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ACATGAAAAACAACT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AAAAAAAAAAAAAAT </a:t>
            </a:r>
            <a:r>
              <a:rPr lang="en-US" dirty="0" smtClean="0">
                <a:latin typeface="Courier"/>
                <a:cs typeface="Courier"/>
              </a:rPr>
              <a:t> 23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AAAAAAAAAAAAACA </a:t>
            </a:r>
            <a:r>
              <a:rPr lang="en-US" dirty="0" smtClean="0">
                <a:latin typeface="Courier"/>
                <a:cs typeface="Courier"/>
              </a:rPr>
              <a:t> 95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GTAGGAAAAGCCCAC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AAAAAAAAAAAAACC </a:t>
            </a:r>
            <a:r>
              <a:rPr lang="en-US" dirty="0" smtClean="0">
                <a:latin typeface="Courier"/>
                <a:cs typeface="Courier"/>
              </a:rPr>
              <a:t>  7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AAAAAAAAAAAAACG </a:t>
            </a:r>
            <a:r>
              <a:rPr lang="en-US" dirty="0" smtClean="0">
                <a:latin typeface="Courier"/>
                <a:cs typeface="Courier"/>
              </a:rPr>
              <a:t>  8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AAAAAAAAAAAAACT </a:t>
            </a:r>
            <a:r>
              <a:rPr lang="en-US" dirty="0" smtClean="0">
                <a:latin typeface="Courier"/>
                <a:cs typeface="Courier"/>
              </a:rPr>
              <a:t>  9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AAAAAAAAAAAAAGA </a:t>
            </a:r>
            <a:r>
              <a:rPr lang="en-US" dirty="0" smtClean="0">
                <a:latin typeface="Courier"/>
                <a:cs typeface="Courier"/>
              </a:rPr>
              <a:t> 36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AACAAGAAAAACAAA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AAAAAAAAAAAAAGC </a:t>
            </a:r>
            <a:r>
              <a:rPr lang="en-US" dirty="0" smtClean="0">
                <a:latin typeface="Courier"/>
                <a:cs typeface="Courier"/>
              </a:rPr>
              <a:t> 10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AAATAAAAAAAATAG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AACAGAAAAAACACG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AAAAAAAAAAAAAGG </a:t>
            </a:r>
            <a:r>
              <a:rPr lang="en-US" dirty="0" smtClean="0">
                <a:latin typeface="Courier"/>
                <a:cs typeface="Courier"/>
              </a:rPr>
              <a:t>  2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AAAAAAAAAAAAAGT </a:t>
            </a:r>
            <a:r>
              <a:rPr lang="en-US" dirty="0" smtClean="0">
                <a:latin typeface="Courier"/>
                <a:cs typeface="Courier"/>
              </a:rPr>
              <a:t>  6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9873" y="170909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kmer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6915" y="1709099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smtClean="0"/>
              <a:t>occurrences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95797" y="1732010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smtClean="0"/>
              <a:t>occurrences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68970" y="1732010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err="1" smtClean="0"/>
              <a:t>kmers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3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kmer</a:t>
            </a:r>
            <a:r>
              <a:rPr lang="en-US" dirty="0" smtClean="0"/>
              <a:t> table -&gt;  </a:t>
            </a:r>
            <a:r>
              <a:rPr lang="en-US" dirty="0" err="1" smtClean="0"/>
              <a:t>kmer</a:t>
            </a:r>
            <a:r>
              <a:rPr lang="en-US" dirty="0" smtClean="0"/>
              <a:t> spectrum.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858799" y="285645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>
                <a:latin typeface="Courier"/>
                <a:cs typeface="Courier"/>
              </a:rPr>
              <a:t>1 </a:t>
            </a:r>
            <a:r>
              <a:rPr lang="fi-FI" dirty="0" smtClean="0">
                <a:latin typeface="Courier"/>
                <a:cs typeface="Courier"/>
              </a:rPr>
              <a:t>	 	79317651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2 </a:t>
            </a:r>
            <a:r>
              <a:rPr lang="is-IS" dirty="0" smtClean="0">
                <a:latin typeface="Courier"/>
                <a:cs typeface="Courier"/>
              </a:rPr>
              <a:t>		 3726721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3 </a:t>
            </a:r>
            <a:r>
              <a:rPr lang="is-IS" dirty="0" smtClean="0">
                <a:latin typeface="Courier"/>
                <a:cs typeface="Courier"/>
              </a:rPr>
              <a:t>		  952261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4 </a:t>
            </a:r>
            <a:r>
              <a:rPr lang="is-IS" dirty="0" smtClean="0">
                <a:latin typeface="Courier"/>
                <a:cs typeface="Courier"/>
              </a:rPr>
              <a:t>		  365963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5 </a:t>
            </a:r>
            <a:r>
              <a:rPr lang="is-IS" dirty="0" smtClean="0">
                <a:latin typeface="Courier"/>
                <a:cs typeface="Courier"/>
              </a:rPr>
              <a:t>		  173303</a:t>
            </a:r>
            <a:endParaRPr lang="is-IS" dirty="0">
              <a:latin typeface="Courier"/>
              <a:cs typeface="Courier"/>
            </a:endParaRPr>
          </a:p>
          <a:p>
            <a:r>
              <a:rPr lang="fi-FI" dirty="0">
                <a:latin typeface="Courier"/>
                <a:cs typeface="Courier"/>
              </a:rPr>
              <a:t>6 </a:t>
            </a:r>
            <a:r>
              <a:rPr lang="fi-FI" dirty="0" smtClean="0">
                <a:latin typeface="Courier"/>
                <a:cs typeface="Courier"/>
              </a:rPr>
              <a:t>		   92876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...</a:t>
            </a:r>
          </a:p>
          <a:p>
            <a:r>
              <a:rPr lang="is-IS" dirty="0">
                <a:latin typeface="Courier"/>
                <a:cs typeface="Courier"/>
              </a:rPr>
              <a:t>100 </a:t>
            </a:r>
            <a:r>
              <a:rPr lang="is-IS" dirty="0" smtClean="0">
                <a:latin typeface="Courier"/>
                <a:cs typeface="Courier"/>
              </a:rPr>
              <a:t>	    1276</a:t>
            </a:r>
            <a:endParaRPr lang="is-IS" dirty="0">
              <a:latin typeface="Courier"/>
              <a:cs typeface="Courier"/>
            </a:endParaRPr>
          </a:p>
          <a:p>
            <a:r>
              <a:rPr lang="fi-FI" dirty="0">
                <a:latin typeface="Courier"/>
                <a:cs typeface="Courier"/>
              </a:rPr>
              <a:t>101 </a:t>
            </a:r>
            <a:r>
              <a:rPr lang="fi-FI" dirty="0" smtClean="0">
                <a:latin typeface="Courier"/>
                <a:cs typeface="Courier"/>
              </a:rPr>
              <a:t>	    1166</a:t>
            </a:r>
            <a:endParaRPr lang="fi-FI" dirty="0">
              <a:latin typeface="Courier"/>
              <a:cs typeface="Courier"/>
            </a:endParaRPr>
          </a:p>
          <a:p>
            <a:r>
              <a:rPr lang="is-IS" dirty="0" smtClean="0">
                <a:latin typeface="Courier"/>
                <a:cs typeface="Courier"/>
              </a:rPr>
              <a:t>…</a:t>
            </a:r>
          </a:p>
          <a:p>
            <a:r>
              <a:rPr lang="is-IS" dirty="0">
                <a:latin typeface="Courier"/>
                <a:cs typeface="Courier"/>
              </a:rPr>
              <a:t>3268 </a:t>
            </a:r>
            <a:r>
              <a:rPr lang="is-IS" dirty="0" smtClean="0">
                <a:latin typeface="Courier"/>
                <a:cs typeface="Courier"/>
              </a:rPr>
              <a:t>	       1</a:t>
            </a:r>
            <a:endParaRPr lang="is-I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3370 </a:t>
            </a:r>
            <a:r>
              <a:rPr lang="is-IS" dirty="0" smtClean="0">
                <a:latin typeface="Courier"/>
                <a:cs typeface="Courier"/>
              </a:rPr>
              <a:t>	       1</a:t>
            </a:r>
            <a:endParaRPr lang="is-I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3682" y="2429373"/>
            <a:ext cx="4572000" cy="5078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ATCGCGAAAAGTCCC </a:t>
            </a:r>
            <a:r>
              <a:rPr lang="en-US" dirty="0" smtClean="0">
                <a:latin typeface="Courier"/>
                <a:cs typeface="Courier"/>
              </a:rPr>
              <a:t>  2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AAAAAAAAAAAAAAA 459</a:t>
            </a:r>
          </a:p>
          <a:p>
            <a:r>
              <a:rPr lang="en-US" dirty="0" smtClean="0">
                <a:latin typeface="Courier"/>
                <a:cs typeface="Courier"/>
              </a:rPr>
              <a:t>AAAAAAAAAAAAAAC  </a:t>
            </a:r>
            <a:r>
              <a:rPr lang="en-US" dirty="0">
                <a:latin typeface="Courier"/>
                <a:cs typeface="Courier"/>
              </a:rPr>
              <a:t>71</a:t>
            </a:r>
          </a:p>
          <a:p>
            <a:r>
              <a:rPr lang="en-US" dirty="0">
                <a:latin typeface="Courier"/>
                <a:cs typeface="Courier"/>
              </a:rPr>
              <a:t>AAAATAAAAAAAATA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AAAAAAAAAAAAAAG </a:t>
            </a:r>
            <a:r>
              <a:rPr lang="en-US" dirty="0" smtClean="0">
                <a:latin typeface="Courier"/>
                <a:cs typeface="Courier"/>
              </a:rPr>
              <a:t> 36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ACATGAAAAACAACT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AAAAAAAAAAAAAAT </a:t>
            </a:r>
            <a:r>
              <a:rPr lang="en-US" dirty="0" smtClean="0">
                <a:latin typeface="Courier"/>
                <a:cs typeface="Courier"/>
              </a:rPr>
              <a:t> 23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AAAAAAAAAAAAACA </a:t>
            </a:r>
            <a:r>
              <a:rPr lang="en-US" dirty="0" smtClean="0">
                <a:latin typeface="Courier"/>
                <a:cs typeface="Courier"/>
              </a:rPr>
              <a:t> 95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GTAGGAAAAGCCCAC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AAAAAAAAAAAAAGT   6</a:t>
            </a:r>
          </a:p>
          <a:p>
            <a:r>
              <a:rPr lang="en-US" dirty="0" smtClean="0">
                <a:latin typeface="Courier"/>
                <a:cs typeface="Courier"/>
              </a:rPr>
              <a:t>AAAAAAAAAAAAACG   8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AAAAAAAAAAAAACT </a:t>
            </a:r>
            <a:r>
              <a:rPr lang="en-US" dirty="0" smtClean="0">
                <a:latin typeface="Courier"/>
                <a:cs typeface="Courier"/>
              </a:rPr>
              <a:t>  9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AAAAAAAAAAAAAGA </a:t>
            </a:r>
            <a:r>
              <a:rPr lang="en-US" dirty="0" smtClean="0">
                <a:latin typeface="Courier"/>
                <a:cs typeface="Courier"/>
              </a:rPr>
              <a:t> 36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AACAAGAAAAACAAA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AAAAAAAAAAAAAGC </a:t>
            </a:r>
            <a:r>
              <a:rPr lang="en-US" dirty="0" smtClean="0">
                <a:latin typeface="Courier"/>
                <a:cs typeface="Courier"/>
              </a:rPr>
              <a:t> 10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AAATAAAAAAAATAG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AACAGAAAAAACACG </a:t>
            </a:r>
            <a:r>
              <a:rPr lang="en-US" dirty="0" smtClean="0">
                <a:latin typeface="Courier"/>
                <a:cs typeface="Courier"/>
              </a:rPr>
              <a:t>  1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AAAAAAAAAAAAAGG </a:t>
            </a:r>
            <a:r>
              <a:rPr lang="en-US" dirty="0" smtClean="0">
                <a:latin typeface="Courier"/>
                <a:cs typeface="Courier"/>
              </a:rPr>
              <a:t> 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9873" y="170909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kmer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6915" y="1709099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smtClean="0"/>
              <a:t>occurrences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95797" y="1732010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smtClean="0"/>
              <a:t>occurrences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68970" y="1732010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number of </a:t>
            </a:r>
          </a:p>
          <a:p>
            <a:pPr algn="ctr"/>
            <a:r>
              <a:rPr lang="en-US" dirty="0" err="1" smtClean="0"/>
              <a:t>kmers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6856" y="2647474"/>
            <a:ext cx="2556477" cy="69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78748" y="4445271"/>
            <a:ext cx="2680051" cy="635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210147" y="3041501"/>
            <a:ext cx="2103315" cy="956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78748" y="3041501"/>
            <a:ext cx="2351931" cy="1777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57747" y="3041501"/>
            <a:ext cx="2672851" cy="3058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74710" y="3041501"/>
            <a:ext cx="2021087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6558" y="5066483"/>
            <a:ext cx="4726904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Yes, it’s the histogram of the histogram.</a:t>
            </a:r>
          </a:p>
          <a:p>
            <a:endParaRPr lang="en-US" sz="2000" dirty="0"/>
          </a:p>
          <a:p>
            <a:r>
              <a:rPr lang="en-US" sz="2000" dirty="0" smtClean="0"/>
              <a:t>And it tells us something about pigeon family size – do the same </a:t>
            </a:r>
            <a:r>
              <a:rPr lang="en-US" sz="2000" dirty="0" err="1" smtClean="0"/>
              <a:t>kmers</a:t>
            </a:r>
            <a:r>
              <a:rPr lang="en-US" sz="2000" dirty="0" smtClean="0"/>
              <a:t> keep showing up over and over or not?</a:t>
            </a:r>
          </a:p>
        </p:txBody>
      </p:sp>
    </p:spTree>
    <p:extLst>
      <p:ext uri="{BB962C8B-B14F-4D97-AF65-F5344CB8AC3E}">
        <p14:creationId xmlns:p14="http://schemas.microsoft.com/office/powerpoint/2010/main" val="18491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146" y="0"/>
            <a:ext cx="8001000" cy="7000875"/>
          </a:xfrm>
          <a:prstGeom prst="rect">
            <a:avLst/>
          </a:prstGeom>
        </p:spPr>
      </p:pic>
      <p:pic>
        <p:nvPicPr>
          <p:cNvPr id="4" name="Picture 3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44" y="318672"/>
            <a:ext cx="801057" cy="877260"/>
          </a:xfrm>
          <a:prstGeom prst="rect">
            <a:avLst/>
          </a:prstGeom>
        </p:spPr>
      </p:pic>
      <p:pic>
        <p:nvPicPr>
          <p:cNvPr id="9" name="Picture 8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31" y="2601921"/>
            <a:ext cx="801057" cy="877260"/>
          </a:xfrm>
          <a:prstGeom prst="rect">
            <a:avLst/>
          </a:prstGeom>
        </p:spPr>
      </p:pic>
      <p:pic>
        <p:nvPicPr>
          <p:cNvPr id="10" name="Picture 9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5" y="3312205"/>
            <a:ext cx="801057" cy="877260"/>
          </a:xfrm>
          <a:prstGeom prst="rect">
            <a:avLst/>
          </a:prstGeom>
        </p:spPr>
      </p:pic>
      <p:pic>
        <p:nvPicPr>
          <p:cNvPr id="11" name="Picture 10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08" y="4906695"/>
            <a:ext cx="801057" cy="877260"/>
          </a:xfrm>
          <a:prstGeom prst="rect">
            <a:avLst/>
          </a:prstGeom>
        </p:spPr>
      </p:pic>
      <p:pic>
        <p:nvPicPr>
          <p:cNvPr id="12" name="Picture 11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62" y="4834460"/>
            <a:ext cx="801057" cy="877260"/>
          </a:xfrm>
          <a:prstGeom prst="rect">
            <a:avLst/>
          </a:prstGeom>
        </p:spPr>
      </p:pic>
      <p:pic>
        <p:nvPicPr>
          <p:cNvPr id="13" name="Picture 12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91" y="4834460"/>
            <a:ext cx="801057" cy="877260"/>
          </a:xfrm>
          <a:prstGeom prst="rect">
            <a:avLst/>
          </a:prstGeom>
        </p:spPr>
      </p:pic>
      <p:pic>
        <p:nvPicPr>
          <p:cNvPr id="14" name="Picture 13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76" y="4906695"/>
            <a:ext cx="801057" cy="877260"/>
          </a:xfrm>
          <a:prstGeom prst="rect">
            <a:avLst/>
          </a:prstGeom>
        </p:spPr>
      </p:pic>
      <p:pic>
        <p:nvPicPr>
          <p:cNvPr id="15" name="Picture 14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47" y="4906695"/>
            <a:ext cx="801057" cy="8772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90542" y="1289032"/>
            <a:ext cx="2853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 million holes </a:t>
            </a:r>
          </a:p>
          <a:p>
            <a:r>
              <a:rPr lang="en-US" sz="2800" dirty="0" smtClean="0"/>
              <a:t>&gt;50 </a:t>
            </a:r>
            <a:r>
              <a:rPr lang="en-US" sz="2800" dirty="0" err="1" smtClean="0"/>
              <a:t>pigoens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100 million holes</a:t>
            </a:r>
          </a:p>
          <a:p>
            <a:r>
              <a:rPr lang="en-US" sz="2800" dirty="0" smtClean="0"/>
              <a:t>1 pigeon each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0186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 err="1" smtClean="0"/>
              <a:t>kmer</a:t>
            </a:r>
            <a:r>
              <a:rPr lang="en-US" dirty="0" smtClean="0"/>
              <a:t> spectrum.</a:t>
            </a:r>
            <a:endParaRPr lang="en-US" dirty="0"/>
          </a:p>
        </p:txBody>
      </p:sp>
      <p:pic>
        <p:nvPicPr>
          <p:cNvPr id="5" name="Picture 4" descr="SRR006332.fastq.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3" y="1912686"/>
            <a:ext cx="6082465" cy="456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2697" y="6230106"/>
            <a:ext cx="18905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21mer abundance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13288" y="3942956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number of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2487" y="2088712"/>
            <a:ext cx="1877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microbial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3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 err="1" smtClean="0"/>
              <a:t>kmer</a:t>
            </a:r>
            <a:r>
              <a:rPr lang="en-US" dirty="0" smtClean="0"/>
              <a:t> spectrum. </a:t>
            </a:r>
            <a:endParaRPr lang="en-US" dirty="0"/>
          </a:p>
        </p:txBody>
      </p:sp>
      <p:pic>
        <p:nvPicPr>
          <p:cNvPr id="5" name="Picture 4" descr="SRR006332.fastq.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3" y="1912686"/>
            <a:ext cx="6082465" cy="456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9932" y="6192752"/>
            <a:ext cx="18905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21mer abundance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20759" y="3942956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number of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659" y="1987756"/>
            <a:ext cx="1877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microbial genome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7934" y="2858043"/>
            <a:ext cx="22555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low-abundance errors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2383" y="3695739"/>
            <a:ext cx="30697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peak contains most of genome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8575" y="4452812"/>
            <a:ext cx="30485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high-abundance peak contains </a:t>
            </a:r>
          </a:p>
          <a:p>
            <a:r>
              <a:rPr lang="en-US" dirty="0" err="1" smtClean="0"/>
              <a:t>multicopy</a:t>
            </a:r>
            <a:r>
              <a:rPr lang="en-US" dirty="0" smtClean="0"/>
              <a:t> genes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3246" y="5046412"/>
            <a:ext cx="27366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really high abundance stuff </a:t>
            </a:r>
          </a:p>
          <a:p>
            <a:r>
              <a:rPr lang="en-US" dirty="0" smtClean="0"/>
              <a:t>often artifacts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217339" y="3043521"/>
            <a:ext cx="1200595" cy="183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44589" y="3890063"/>
            <a:ext cx="6877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3604375" y="4775978"/>
            <a:ext cx="534200" cy="270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91209" y="5220344"/>
            <a:ext cx="690690" cy="564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05672" y="6345892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17315" y="6377418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17339" y="6562084"/>
            <a:ext cx="31985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92" y="2585971"/>
            <a:ext cx="682750" cy="9150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453" y="3373143"/>
            <a:ext cx="682750" cy="9150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893" y="4288242"/>
            <a:ext cx="682750" cy="9150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68" y="5179695"/>
            <a:ext cx="682750" cy="9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 err="1" smtClean="0"/>
              <a:t>kmer</a:t>
            </a:r>
            <a:r>
              <a:rPr lang="en-US" dirty="0" smtClean="0"/>
              <a:t> spectrum. </a:t>
            </a:r>
            <a:endParaRPr lang="en-US" dirty="0"/>
          </a:p>
        </p:txBody>
      </p:sp>
      <p:pic>
        <p:nvPicPr>
          <p:cNvPr id="5" name="Picture 4" descr="SRR006332.fastq.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3" y="1912686"/>
            <a:ext cx="6082465" cy="456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9932" y="6192752"/>
            <a:ext cx="18905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21mer abundance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20759" y="3942956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number of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659" y="1987756"/>
            <a:ext cx="1877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microbial genome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7934" y="2858043"/>
            <a:ext cx="22555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low-abundance errors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2383" y="3695739"/>
            <a:ext cx="30697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peak contains most of genome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8575" y="4452812"/>
            <a:ext cx="30485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high-abundance peak contains </a:t>
            </a:r>
          </a:p>
          <a:p>
            <a:r>
              <a:rPr lang="en-US" dirty="0" err="1" smtClean="0"/>
              <a:t>multicopy</a:t>
            </a:r>
            <a:r>
              <a:rPr lang="en-US" dirty="0" smtClean="0"/>
              <a:t> genes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3246" y="5046412"/>
            <a:ext cx="27366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really high abundance stuff </a:t>
            </a:r>
          </a:p>
          <a:p>
            <a:r>
              <a:rPr lang="en-US" dirty="0" smtClean="0"/>
              <a:t>often artifacts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217339" y="3043521"/>
            <a:ext cx="1200595" cy="183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44589" y="3890063"/>
            <a:ext cx="6877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3604375" y="4775978"/>
            <a:ext cx="534200" cy="270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91209" y="5220344"/>
            <a:ext cx="690690" cy="564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05672" y="6345892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17315" y="6377418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17339" y="6562084"/>
            <a:ext cx="31985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92" y="2585971"/>
            <a:ext cx="682750" cy="9150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453" y="3373143"/>
            <a:ext cx="682750" cy="9150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893" y="4288242"/>
            <a:ext cx="682750" cy="9150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68" y="5179695"/>
            <a:ext cx="682750" cy="91509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41427" y="2439032"/>
            <a:ext cx="5646746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Life’s persistent questions: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How much of my data is in errors / genome / repeats / adapters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How large is the genome / repeats / </a:t>
            </a:r>
            <a:r>
              <a:rPr lang="en-US" sz="2400" dirty="0" err="1" smtClean="0"/>
              <a:t>heterozygosity</a:t>
            </a:r>
            <a:endParaRPr lang="en-US" sz="2400" dirty="0" smtClean="0"/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Did something go wrong?</a:t>
            </a:r>
          </a:p>
        </p:txBody>
      </p:sp>
    </p:spTree>
    <p:extLst>
      <p:ext uri="{BB962C8B-B14F-4D97-AF65-F5344CB8AC3E}">
        <p14:creationId xmlns:p14="http://schemas.microsoft.com/office/powerpoint/2010/main" val="351700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R006332.fastq.21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1" y="1386165"/>
            <a:ext cx="7315200" cy="548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Abundance /fraction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2848" y="6488668"/>
            <a:ext cx="27109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fraction of observed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25193" y="3942955"/>
            <a:ext cx="17614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abundance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8500" y="2013059"/>
            <a:ext cx="20445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abundance/fraction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47925" y="5757108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05863" y="2382391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R006332.fastq.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9" y="1570038"/>
            <a:ext cx="6941419" cy="52060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Cumulative r</a:t>
            </a:r>
            <a:r>
              <a:rPr lang="en-US" dirty="0" smtClean="0"/>
              <a:t>anked </a:t>
            </a:r>
            <a:r>
              <a:rPr lang="en-US" dirty="0" err="1" smtClean="0"/>
              <a:t>kmer</a:t>
            </a:r>
            <a:r>
              <a:rPr lang="en-US" dirty="0" smtClean="0"/>
              <a:t> spectrum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5039" y="6488668"/>
            <a:ext cx="4781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rank (cumulative sum of number of </a:t>
            </a:r>
            <a:r>
              <a:rPr lang="en-US" dirty="0" err="1" smtClean="0"/>
              <a:t>kmers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89225" y="3942954"/>
            <a:ext cx="18905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21mer abundance 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02697" y="2088712"/>
            <a:ext cx="1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35529" y="5398228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25039" y="2273378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1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0" y="1278343"/>
            <a:ext cx="7315200" cy="548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Ranked </a:t>
            </a:r>
            <a:r>
              <a:rPr lang="en-US" dirty="0" err="1" smtClean="0"/>
              <a:t>kmers</a:t>
            </a:r>
            <a:r>
              <a:rPr lang="en-US" dirty="0" smtClean="0"/>
              <a:t> consumed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0882" y="6507928"/>
            <a:ext cx="1573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rank (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63915" y="3523105"/>
            <a:ext cx="38010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cumulative fraction of observed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58107" y="2521924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06963" y="5363222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1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Counting is good for you.  </a:t>
            </a:r>
            <a:endParaRPr lang="en-US" dirty="0"/>
          </a:p>
        </p:txBody>
      </p:sp>
      <p:pic>
        <p:nvPicPr>
          <p:cNvPr id="5" name="Picture 4" descr="The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65" y="5644251"/>
            <a:ext cx="1727635" cy="12137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Counting </a:t>
            </a:r>
            <a:r>
              <a:rPr lang="en-US" sz="4000" dirty="0" err="1" smtClean="0"/>
              <a:t>kmers</a:t>
            </a:r>
            <a:r>
              <a:rPr lang="en-US" sz="4000" dirty="0" smtClean="0"/>
              <a:t> – how</a:t>
            </a:r>
          </a:p>
          <a:p>
            <a:r>
              <a:rPr lang="en-US" sz="4000" dirty="0" smtClean="0"/>
              <a:t>Counting – what you can see  </a:t>
            </a:r>
          </a:p>
          <a:p>
            <a:r>
              <a:rPr lang="en-US" sz="4000" dirty="0" smtClean="0"/>
              <a:t>Visualizations and case studies</a:t>
            </a:r>
          </a:p>
          <a:p>
            <a:r>
              <a:rPr lang="en-US" sz="4000" dirty="0" smtClean="0"/>
              <a:t>Error correction </a:t>
            </a:r>
            <a:r>
              <a:rPr lang="en-US" sz="4000" dirty="0" smtClean="0"/>
              <a:t>options </a:t>
            </a:r>
          </a:p>
          <a:p>
            <a:pPr marL="0" indent="0">
              <a:buNone/>
            </a:pPr>
            <a:r>
              <a:rPr lang="en-US" sz="4000" dirty="0" smtClean="0"/>
              <a:t>“Why is </a:t>
            </a:r>
            <a:r>
              <a:rPr lang="en-US" sz="4000" dirty="0" err="1" smtClean="0"/>
              <a:t>kmer</a:t>
            </a:r>
            <a:r>
              <a:rPr lang="en-US" sz="4000" dirty="0"/>
              <a:t> </a:t>
            </a:r>
            <a:r>
              <a:rPr lang="en-US" sz="4000" dirty="0" smtClean="0"/>
              <a:t>error correction better than quality-score error correction?”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3059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0" y="1175601"/>
            <a:ext cx="7315200" cy="5486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Ranked </a:t>
            </a:r>
            <a:r>
              <a:rPr lang="en-US" dirty="0" err="1" smtClean="0"/>
              <a:t>kmers</a:t>
            </a:r>
            <a:r>
              <a:rPr lang="en-US" dirty="0" smtClean="0"/>
              <a:t> consumed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0882" y="6323262"/>
            <a:ext cx="1573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rank (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885768" y="3568366"/>
            <a:ext cx="38010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cumulative fraction of observed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58107" y="2521924"/>
            <a:ext cx="5710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06963" y="5363222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abundant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43365" y="3166275"/>
            <a:ext cx="1495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graph</a:t>
            </a:r>
          </a:p>
          <a:p>
            <a:r>
              <a:rPr lang="en-US" dirty="0" smtClean="0"/>
              <a:t>does not </a:t>
            </a:r>
          </a:p>
          <a:p>
            <a:r>
              <a:rPr lang="en-US" dirty="0" smtClean="0"/>
              <a:t>change shape</a:t>
            </a:r>
          </a:p>
          <a:p>
            <a:r>
              <a:rPr lang="en-US" dirty="0" smtClean="0"/>
              <a:t>with sampling</a:t>
            </a:r>
          </a:p>
          <a:p>
            <a:r>
              <a:rPr lang="en-US" dirty="0" smtClean="0"/>
              <a:t>!!!!!!!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29147" y="1807250"/>
            <a:ext cx="0" cy="1084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8364" y="4059903"/>
            <a:ext cx="331601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29147" y="1913906"/>
            <a:ext cx="96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</a:t>
            </a:r>
          </a:p>
          <a:p>
            <a:r>
              <a:rPr lang="en-US" dirty="0" smtClean="0"/>
              <a:t> fraction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718356" y="341357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 </a:t>
            </a:r>
            <a:r>
              <a:rPr lang="en-US" dirty="0" err="1" smtClean="0"/>
              <a:t>kmer</a:t>
            </a:r>
            <a:endParaRPr lang="en-US" dirty="0" smtClean="0"/>
          </a:p>
          <a:p>
            <a:r>
              <a:rPr lang="en-US" dirty="0" smtClean="0"/>
              <a:t>rank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147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1615" cy="3151211"/>
          </a:xfrm>
          <a:prstGeom prst="rect">
            <a:avLst/>
          </a:prstGeom>
        </p:spPr>
      </p:pic>
      <p:pic>
        <p:nvPicPr>
          <p:cNvPr id="7" name="Picture 6" descr="SRR006332.fastq.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343"/>
            <a:ext cx="4201615" cy="3151211"/>
          </a:xfrm>
          <a:prstGeom prst="rect">
            <a:avLst/>
          </a:prstGeom>
        </p:spPr>
      </p:pic>
      <p:pic>
        <p:nvPicPr>
          <p:cNvPr id="8" name="Picture 7" descr="SRR006332.fastq.21.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76" y="3339343"/>
            <a:ext cx="4201615" cy="3151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04437"/>
            <a:ext cx="434776" cy="582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966049"/>
            <a:ext cx="434776" cy="582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1702272"/>
            <a:ext cx="434776" cy="582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490493"/>
            <a:ext cx="434776" cy="582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6876" y="2597213"/>
            <a:ext cx="2505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        35%    1x     79M  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5278" y="291229"/>
            <a:ext cx="2447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adapter    0.8%            35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16876" y="1860237"/>
            <a:ext cx="2642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genome  61%  40x     3.5M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6876" y="1100490"/>
            <a:ext cx="26692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repeats   3%  300x      8000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0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smtClean="0"/>
              <a:t>Yes, all these graphs are necessary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80036" y="2774304"/>
            <a:ext cx="70408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Genome size ~ number of </a:t>
            </a:r>
            <a:r>
              <a:rPr lang="en-US" sz="3600" dirty="0" err="1" smtClean="0"/>
              <a:t>kmers</a:t>
            </a:r>
            <a:r>
              <a:rPr lang="en-US" sz="3600" dirty="0" smtClean="0"/>
              <a:t> (M)</a:t>
            </a:r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depth ~ </a:t>
            </a:r>
            <a:r>
              <a:rPr lang="en-US" sz="3600" dirty="0" smtClean="0"/>
              <a:t>abundance (C)</a:t>
            </a:r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DATA FRACTION  </a:t>
            </a:r>
            <a:r>
              <a:rPr lang="en-US" sz="3600" dirty="0" smtClean="0"/>
              <a:t>(F)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909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1615" cy="3151211"/>
          </a:xfrm>
          <a:prstGeom prst="rect">
            <a:avLst/>
          </a:prstGeom>
        </p:spPr>
      </p:pic>
      <p:pic>
        <p:nvPicPr>
          <p:cNvPr id="7" name="Picture 6" descr="SRR006332.fastq.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343"/>
            <a:ext cx="4201615" cy="3151211"/>
          </a:xfrm>
          <a:prstGeom prst="rect">
            <a:avLst/>
          </a:prstGeom>
        </p:spPr>
      </p:pic>
      <p:pic>
        <p:nvPicPr>
          <p:cNvPr id="8" name="Picture 7" descr="SRR006332.fastq.21.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76" y="3339343"/>
            <a:ext cx="4201615" cy="3151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04437"/>
            <a:ext cx="434776" cy="582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966049"/>
            <a:ext cx="434776" cy="582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1702272"/>
            <a:ext cx="434776" cy="582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490493"/>
            <a:ext cx="434776" cy="582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6876" y="2597213"/>
            <a:ext cx="2505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        35%    1x     79M  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5278" y="291229"/>
            <a:ext cx="2447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adapter    0.8%            35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16876" y="1860237"/>
            <a:ext cx="2642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genome  61%  40x     3.5M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6876" y="1100490"/>
            <a:ext cx="26692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repeats   3%  300x      8000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11023" y="2304026"/>
            <a:ext cx="5198261" cy="3296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81455" y="2966545"/>
            <a:ext cx="4657265" cy="3171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72982" y="1548785"/>
            <a:ext cx="5536302" cy="370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34948" y="787173"/>
            <a:ext cx="6068558" cy="3986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4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1615" cy="3151211"/>
          </a:xfrm>
          <a:prstGeom prst="rect">
            <a:avLst/>
          </a:prstGeom>
        </p:spPr>
      </p:pic>
      <p:pic>
        <p:nvPicPr>
          <p:cNvPr id="7" name="Picture 6" descr="SRR006332.fastq.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343"/>
            <a:ext cx="4201615" cy="3151211"/>
          </a:xfrm>
          <a:prstGeom prst="rect">
            <a:avLst/>
          </a:prstGeom>
        </p:spPr>
      </p:pic>
      <p:pic>
        <p:nvPicPr>
          <p:cNvPr id="8" name="Picture 7" descr="SRR006332.fastq.21.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20" y="3339343"/>
            <a:ext cx="4201615" cy="3151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04437"/>
            <a:ext cx="434776" cy="582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966049"/>
            <a:ext cx="434776" cy="582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1702272"/>
            <a:ext cx="434776" cy="582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490493"/>
            <a:ext cx="434776" cy="582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6876" y="2597213"/>
            <a:ext cx="2505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        35%    1x     79M  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5278" y="291229"/>
            <a:ext cx="2447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adapter    0.8%            35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16876" y="1860237"/>
            <a:ext cx="2642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genome  61%  40x     3.5M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6876" y="1100490"/>
            <a:ext cx="26692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repeats   3%  300x      8000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774873" y="660561"/>
            <a:ext cx="2140461" cy="4160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963046" y="2285008"/>
            <a:ext cx="1952288" cy="2993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915334" y="3073229"/>
            <a:ext cx="211694" cy="2758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774873" y="1640807"/>
            <a:ext cx="2352155" cy="3790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774873" y="1640807"/>
            <a:ext cx="2352155" cy="3462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915334" y="2285008"/>
            <a:ext cx="0" cy="2993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127028" y="3073229"/>
            <a:ext cx="881568" cy="2758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93952" y="291229"/>
            <a:ext cx="44690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3952" y="2892811"/>
            <a:ext cx="44690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RR006332.fastq.2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1615" cy="3151211"/>
          </a:xfrm>
          <a:prstGeom prst="rect">
            <a:avLst/>
          </a:prstGeom>
        </p:spPr>
      </p:pic>
      <p:pic>
        <p:nvPicPr>
          <p:cNvPr id="7" name="Picture 6" descr="SRR006332.fastq.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343"/>
            <a:ext cx="4201615" cy="3151211"/>
          </a:xfrm>
          <a:prstGeom prst="rect">
            <a:avLst/>
          </a:prstGeom>
        </p:spPr>
      </p:pic>
      <p:pic>
        <p:nvPicPr>
          <p:cNvPr id="8" name="Picture 7" descr="SRR006332.fastq.21.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76" y="3339343"/>
            <a:ext cx="4201615" cy="3151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04437"/>
            <a:ext cx="434776" cy="582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966049"/>
            <a:ext cx="434776" cy="582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1702272"/>
            <a:ext cx="434776" cy="582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36" y="2490493"/>
            <a:ext cx="434776" cy="582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6876" y="2597213"/>
            <a:ext cx="2505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rare        35%    1x     79M  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5278" y="291229"/>
            <a:ext cx="2447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adapter    0.8%            35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16876" y="1860237"/>
            <a:ext cx="2642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genome  61%  40x     3.5M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6876" y="1100490"/>
            <a:ext cx="26692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repeats   3%  300x      8000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657934" y="2229569"/>
            <a:ext cx="5198261" cy="3296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51887" y="2966545"/>
            <a:ext cx="4657265" cy="3171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72982" y="1469822"/>
            <a:ext cx="5983213" cy="3785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34948" y="787173"/>
            <a:ext cx="6973647" cy="3986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31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432"/>
            <a:ext cx="7315200" cy="5486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smtClean="0"/>
              <a:t>Check: Human reference genome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0" y="1385018"/>
            <a:ext cx="4572000" cy="5909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1 2141383266</a:t>
            </a:r>
          </a:p>
          <a:p>
            <a:r>
              <a:rPr lang="is-IS" dirty="0"/>
              <a:t>2 65007581</a:t>
            </a:r>
          </a:p>
          <a:p>
            <a:r>
              <a:rPr lang="is-IS" dirty="0"/>
              <a:t>3 16171452</a:t>
            </a:r>
          </a:p>
          <a:p>
            <a:r>
              <a:rPr lang="is-IS" dirty="0"/>
              <a:t>4 7542756</a:t>
            </a:r>
          </a:p>
          <a:p>
            <a:r>
              <a:rPr lang="is-IS" dirty="0"/>
              <a:t>5 4250262</a:t>
            </a:r>
          </a:p>
          <a:p>
            <a:r>
              <a:rPr lang="is-IS" dirty="0"/>
              <a:t>6 2791059</a:t>
            </a:r>
          </a:p>
          <a:p>
            <a:r>
              <a:rPr lang="cs-CZ" dirty="0"/>
              <a:t>7 1931443</a:t>
            </a:r>
          </a:p>
          <a:p>
            <a:r>
              <a:rPr lang="is-IS" dirty="0"/>
              <a:t>8 1390566</a:t>
            </a:r>
          </a:p>
          <a:p>
            <a:r>
              <a:rPr lang="fi-FI" dirty="0"/>
              <a:t>9 1018739</a:t>
            </a:r>
          </a:p>
          <a:p>
            <a:r>
              <a:rPr lang="is-IS" dirty="0"/>
              <a:t>10 794306</a:t>
            </a:r>
          </a:p>
          <a:p>
            <a:r>
              <a:rPr lang="is-IS" dirty="0"/>
              <a:t>11 614425</a:t>
            </a:r>
          </a:p>
          <a:p>
            <a:r>
              <a:rPr lang="is-IS" dirty="0"/>
              <a:t>12 507162</a:t>
            </a:r>
          </a:p>
          <a:p>
            <a:r>
              <a:rPr lang="fi-FI" dirty="0"/>
              <a:t>13 418706</a:t>
            </a:r>
          </a:p>
          <a:p>
            <a:r>
              <a:rPr lang="is-IS" dirty="0"/>
              <a:t>14 353710</a:t>
            </a:r>
          </a:p>
          <a:p>
            <a:r>
              <a:rPr lang="cs-CZ" dirty="0"/>
              <a:t>15 311034</a:t>
            </a:r>
          </a:p>
          <a:p>
            <a:r>
              <a:rPr lang="is-IS" dirty="0"/>
              <a:t>16 266206</a:t>
            </a:r>
          </a:p>
          <a:p>
            <a:r>
              <a:rPr lang="is-IS" dirty="0"/>
              <a:t>17 231321</a:t>
            </a:r>
          </a:p>
          <a:p>
            <a:r>
              <a:rPr lang="is-IS" dirty="0"/>
              <a:t>18 202592</a:t>
            </a:r>
          </a:p>
          <a:p>
            <a:r>
              <a:rPr lang="is-IS" dirty="0"/>
              <a:t>19 182020</a:t>
            </a:r>
          </a:p>
          <a:p>
            <a:r>
              <a:rPr lang="fi-FI" dirty="0"/>
              <a:t>20 164101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4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statistical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44" y="1502657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H0 </a:t>
            </a:r>
            <a:r>
              <a:rPr lang="en-US" dirty="0" err="1" smtClean="0"/>
              <a:t>kmer</a:t>
            </a:r>
            <a:r>
              <a:rPr lang="en-US" dirty="0" smtClean="0"/>
              <a:t> richness                               (VERY BAD)</a:t>
            </a:r>
          </a:p>
          <a:p>
            <a:r>
              <a:rPr lang="en-US" dirty="0" smtClean="0"/>
              <a:t>H1 Shannon entropy                         (BAD)</a:t>
            </a:r>
          </a:p>
          <a:p>
            <a:r>
              <a:rPr lang="en-US" dirty="0" smtClean="0"/>
              <a:t>H2 </a:t>
            </a:r>
            <a:r>
              <a:rPr lang="en-US" dirty="0" err="1" smtClean="0"/>
              <a:t>Reyni</a:t>
            </a:r>
            <a:r>
              <a:rPr lang="en-US" dirty="0" smtClean="0"/>
              <a:t> entropy / Simpson index (GOOD)</a:t>
            </a:r>
          </a:p>
          <a:p>
            <a:endParaRPr lang="en-US" dirty="0"/>
          </a:p>
          <a:p>
            <a:r>
              <a:rPr lang="en-US" dirty="0" smtClean="0"/>
              <a:t>observation-weighted   coverage  (BAD)</a:t>
            </a:r>
          </a:p>
          <a:p>
            <a:r>
              <a:rPr lang="en-US" dirty="0" smtClean="0"/>
              <a:t>observation-weighted   size            (BAD)</a:t>
            </a:r>
          </a:p>
          <a:p>
            <a:r>
              <a:rPr lang="en-US" dirty="0" smtClean="0"/>
              <a:t>observation-median      coverage  (GOOD)</a:t>
            </a:r>
          </a:p>
          <a:p>
            <a:r>
              <a:rPr lang="en-US" dirty="0" smtClean="0"/>
              <a:t>observation-median      rank        </a:t>
            </a:r>
            <a:r>
              <a:rPr lang="en-US" dirty="0" smtClean="0"/>
              <a:t>   </a:t>
            </a:r>
            <a:r>
              <a:rPr lang="en-US" dirty="0" smtClean="0"/>
              <a:t>(GOOD)</a:t>
            </a:r>
          </a:p>
          <a:p>
            <a:r>
              <a:rPr lang="en-US" dirty="0" smtClean="0"/>
              <a:t>fraction in top 100 </a:t>
            </a:r>
            <a:r>
              <a:rPr lang="en-US" dirty="0" err="1" smtClean="0"/>
              <a:t>kmers</a:t>
            </a:r>
            <a:r>
              <a:rPr lang="en-US" dirty="0" smtClean="0"/>
              <a:t>       (USEFUL)</a:t>
            </a:r>
          </a:p>
          <a:p>
            <a:r>
              <a:rPr lang="en-US" dirty="0" smtClean="0"/>
              <a:t>fraction unique (OK but requires size correction)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2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statistical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44" y="1502657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H0 </a:t>
            </a:r>
            <a:r>
              <a:rPr lang="en-US" dirty="0" err="1" smtClean="0"/>
              <a:t>kmer</a:t>
            </a:r>
            <a:r>
              <a:rPr lang="en-US" dirty="0" smtClean="0"/>
              <a:t> richness                               (VERY BAD)</a:t>
            </a:r>
          </a:p>
          <a:p>
            <a:r>
              <a:rPr lang="en-US" dirty="0" smtClean="0"/>
              <a:t>H1 Shannon entropy                         (BAD)</a:t>
            </a:r>
          </a:p>
          <a:p>
            <a:r>
              <a:rPr lang="en-US" dirty="0" smtClean="0"/>
              <a:t>H2 </a:t>
            </a:r>
            <a:r>
              <a:rPr lang="en-US" dirty="0" err="1" smtClean="0"/>
              <a:t>Reyni</a:t>
            </a:r>
            <a:r>
              <a:rPr lang="en-US" dirty="0" smtClean="0"/>
              <a:t> entropy / Simpson index (GOOD)</a:t>
            </a:r>
          </a:p>
          <a:p>
            <a:endParaRPr lang="en-US" dirty="0"/>
          </a:p>
          <a:p>
            <a:r>
              <a:rPr lang="en-US" dirty="0" smtClean="0"/>
              <a:t>observation-weighted   coverage  (BAD)</a:t>
            </a:r>
          </a:p>
          <a:p>
            <a:r>
              <a:rPr lang="en-US" dirty="0" smtClean="0"/>
              <a:t>observation-weighted   size            (BAD)</a:t>
            </a:r>
          </a:p>
          <a:p>
            <a:r>
              <a:rPr lang="en-US" dirty="0" smtClean="0"/>
              <a:t>observation-median      coverage  (GOOD)</a:t>
            </a:r>
          </a:p>
          <a:p>
            <a:r>
              <a:rPr lang="en-US" dirty="0" smtClean="0"/>
              <a:t>observation-median      size            (GOOD)</a:t>
            </a:r>
          </a:p>
          <a:p>
            <a:r>
              <a:rPr lang="en-US" dirty="0" smtClean="0"/>
              <a:t>fraction in top 100 </a:t>
            </a:r>
            <a:r>
              <a:rPr lang="en-US" dirty="0" err="1" smtClean="0"/>
              <a:t>kmers</a:t>
            </a:r>
            <a:r>
              <a:rPr lang="en-US" dirty="0" smtClean="0"/>
              <a:t>       (USEFUL)</a:t>
            </a:r>
          </a:p>
          <a:p>
            <a:r>
              <a:rPr lang="en-US" dirty="0" smtClean="0"/>
              <a:t>fraction unique (OK but requires size correction)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585" y="2046194"/>
            <a:ext cx="5388255" cy="3970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of these give answers which vary so strongly with sampling depth as to be unusable.</a:t>
            </a:r>
          </a:p>
          <a:p>
            <a:endParaRPr lang="en-US" sz="2800" dirty="0"/>
          </a:p>
          <a:p>
            <a:r>
              <a:rPr lang="en-US" sz="2800" dirty="0" smtClean="0"/>
              <a:t>Observation-weighted fraction-of-data metrics  behave fairly well.  Fractions of the data with particular properties are stable with respect to sampling.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308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statistical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44" y="1502657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H0 </a:t>
            </a:r>
            <a:r>
              <a:rPr lang="en-US" dirty="0" err="1" smtClean="0"/>
              <a:t>kmer</a:t>
            </a:r>
            <a:r>
              <a:rPr lang="en-US" dirty="0" smtClean="0"/>
              <a:t> richness                               (VERY BAD)</a:t>
            </a:r>
          </a:p>
          <a:p>
            <a:r>
              <a:rPr lang="en-US" dirty="0" smtClean="0"/>
              <a:t>H1 Shannon entropy                         (BAD)</a:t>
            </a:r>
          </a:p>
          <a:p>
            <a:r>
              <a:rPr lang="en-US" dirty="0" smtClean="0"/>
              <a:t>H2 </a:t>
            </a:r>
            <a:r>
              <a:rPr lang="en-US" dirty="0" err="1" smtClean="0"/>
              <a:t>Reyni</a:t>
            </a:r>
            <a:r>
              <a:rPr lang="en-US" dirty="0" smtClean="0"/>
              <a:t> entropy / Simpson index (GOOD)</a:t>
            </a:r>
          </a:p>
          <a:p>
            <a:endParaRPr lang="en-US" dirty="0"/>
          </a:p>
          <a:p>
            <a:r>
              <a:rPr lang="en-US" dirty="0" smtClean="0"/>
              <a:t>observation-weighted   coverage  (BAD)</a:t>
            </a:r>
          </a:p>
          <a:p>
            <a:r>
              <a:rPr lang="en-US" dirty="0" smtClean="0"/>
              <a:t>observation-weighted   size            (BAD)</a:t>
            </a:r>
          </a:p>
          <a:p>
            <a:r>
              <a:rPr lang="en-US" b="1" dirty="0" smtClean="0"/>
              <a:t>observation-median      coverage  (GOOD</a:t>
            </a:r>
            <a:r>
              <a:rPr lang="en-US" b="1" dirty="0" smtClean="0"/>
              <a:t>)	C50</a:t>
            </a:r>
            <a:endParaRPr lang="en-US" b="1" dirty="0" smtClean="0"/>
          </a:p>
          <a:p>
            <a:r>
              <a:rPr lang="en-US" b="1" dirty="0" smtClean="0"/>
              <a:t>observation-median      rank         </a:t>
            </a:r>
            <a:r>
              <a:rPr lang="en-US" b="1" dirty="0" smtClean="0"/>
              <a:t>  </a:t>
            </a:r>
            <a:r>
              <a:rPr lang="en-US" b="1" dirty="0" smtClean="0"/>
              <a:t>(GOOD</a:t>
            </a:r>
            <a:r>
              <a:rPr lang="en-US" b="1" dirty="0" smtClean="0"/>
              <a:t>) 	M50</a:t>
            </a:r>
            <a:endParaRPr lang="en-US" b="1" dirty="0" smtClean="0"/>
          </a:p>
          <a:p>
            <a:r>
              <a:rPr lang="en-US" b="1" dirty="0" smtClean="0"/>
              <a:t>fraction in top 100 </a:t>
            </a:r>
            <a:r>
              <a:rPr lang="en-US" b="1" dirty="0" err="1" smtClean="0"/>
              <a:t>kmers</a:t>
            </a:r>
            <a:r>
              <a:rPr lang="en-US" b="1" dirty="0" smtClean="0"/>
              <a:t>      </a:t>
            </a:r>
            <a:r>
              <a:rPr lang="en-US" b="1" dirty="0" smtClean="0"/>
              <a:t>         </a:t>
            </a:r>
            <a:r>
              <a:rPr lang="en-US" b="1" dirty="0" smtClean="0"/>
              <a:t>(USEFUL</a:t>
            </a:r>
            <a:r>
              <a:rPr lang="en-US" b="1" dirty="0" smtClean="0"/>
              <a:t>)	F100</a:t>
            </a:r>
            <a:endParaRPr lang="en-US" b="1" dirty="0" smtClean="0"/>
          </a:p>
          <a:p>
            <a:r>
              <a:rPr lang="en-US" b="1" dirty="0" smtClean="0"/>
              <a:t>fraction unique (OK but requires size correction)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925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91927" y="1417638"/>
            <a:ext cx="5564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kmers</a:t>
            </a:r>
            <a:r>
              <a:rPr lang="en-US" sz="2800" dirty="0" smtClean="0"/>
              <a:t> are </a:t>
            </a:r>
            <a:r>
              <a:rPr lang="en-US" sz="2800" i="1" dirty="0" smtClean="0"/>
              <a:t>overlapping,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           fixed-length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           oligonucleotide sequences</a:t>
            </a:r>
            <a:r>
              <a:rPr lang="en-US" sz="2800" dirty="0" smtClean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190" y="2821275"/>
            <a:ext cx="80726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AGCTTTTCATTCTGACTGCAACGGGCAATATGTCTCTGTGTGGATTAAAAAAAGAGT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AGCTTTTCATTCTGACTGCAA</a:t>
            </a:r>
          </a:p>
          <a:p>
            <a:r>
              <a:rPr lang="en-US" dirty="0" smtClean="0">
                <a:latin typeface="Courier"/>
                <a:cs typeface="Courier"/>
              </a:rPr>
              <a:t> GCTTTTCATTCTGACTGCAAC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CTTTTCATTCTGACTGCAACG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TTTTCATTCTGACTGCAACGG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TTTCATTCTGACTGCAACGGG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TTCATTCTGACTGCAACGGGC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TCATTCTGACTGCAACGGGCA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 CATTCTGACTGCAACGGGCAA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  ATTCTGACTGCAACGGGCAAT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   TTCTGACTGCAACGGGCAATA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    TCTGACTGCAACGGGCAATAT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</a:t>
            </a:r>
            <a:r>
              <a:rPr lang="is-IS" dirty="0" smtClean="0">
                <a:latin typeface="Courier"/>
                <a:cs typeface="Courier"/>
              </a:rPr>
              <a:t>...........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The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2" y="5644251"/>
            <a:ext cx="1727635" cy="12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416"/>
            <a:ext cx="8229600" cy="1353784"/>
          </a:xfrm>
          <a:solidFill>
            <a:srgbClr val="77933C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Generalities from the </a:t>
            </a:r>
            <a:br>
              <a:rPr lang="en-US" dirty="0" smtClean="0"/>
            </a:br>
            <a:r>
              <a:rPr lang="en-US" dirty="0" err="1" smtClean="0"/>
              <a:t>kmer</a:t>
            </a:r>
            <a:r>
              <a:rPr lang="en-US" dirty="0" smtClean="0"/>
              <a:t> counting mines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Many datasets have as much as 5-45% of the sequence yield in </a:t>
            </a:r>
            <a:r>
              <a:rPr lang="en-US" b="1" dirty="0" smtClean="0"/>
              <a:t>adapters</a:t>
            </a:r>
            <a:r>
              <a:rPr lang="en-US" dirty="0" smtClean="0"/>
              <a:t>.  </a:t>
            </a:r>
          </a:p>
          <a:p>
            <a:r>
              <a:rPr lang="en-US" b="1" dirty="0" smtClean="0"/>
              <a:t>FEW DATASETS have well-separated abundance peaks </a:t>
            </a:r>
            <a:r>
              <a:rPr lang="en-US" dirty="0" smtClean="0"/>
              <a:t>(of the sort </a:t>
            </a:r>
            <a:r>
              <a:rPr lang="en-US" dirty="0" err="1" smtClean="0"/>
              <a:t>metavelvet</a:t>
            </a:r>
            <a:r>
              <a:rPr lang="en-US" dirty="0" smtClean="0"/>
              <a:t> was engineered to find)  </a:t>
            </a:r>
          </a:p>
          <a:p>
            <a:r>
              <a:rPr lang="en-US" dirty="0" smtClean="0"/>
              <a:t>Diverse datasets have a </a:t>
            </a:r>
            <a:r>
              <a:rPr lang="en-US" b="1" dirty="0" smtClean="0"/>
              <a:t>featureless, geometric relationship </a:t>
            </a:r>
            <a:r>
              <a:rPr lang="en-US" dirty="0" smtClean="0"/>
              <a:t>between </a:t>
            </a:r>
            <a:r>
              <a:rPr lang="en-US" dirty="0" err="1" smtClean="0"/>
              <a:t>kmer</a:t>
            </a:r>
            <a:r>
              <a:rPr lang="en-US" dirty="0" smtClean="0"/>
              <a:t> rank and </a:t>
            </a:r>
            <a:r>
              <a:rPr lang="en-US" dirty="0" err="1" smtClean="0"/>
              <a:t>kmer</a:t>
            </a:r>
            <a:r>
              <a:rPr lang="en-US" dirty="0" smtClean="0"/>
              <a:t> abundance.</a:t>
            </a:r>
          </a:p>
          <a:p>
            <a:r>
              <a:rPr lang="en-US" b="1" dirty="0" smtClean="0"/>
              <a:t>Shannon entropy is oversensitive to errors. </a:t>
            </a:r>
            <a:r>
              <a:rPr lang="en-US" dirty="0" smtClean="0"/>
              <a:t>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Three approaches to error correction: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02581"/>
            <a:ext cx="6265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Filtering  (Q-values, tile quality) </a:t>
            </a: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Pair-joining</a:t>
            </a:r>
            <a:endParaRPr lang="is-IS" sz="3000" dirty="0" smtClean="0"/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Error correction</a:t>
            </a:r>
            <a:endParaRPr lang="is-IS" sz="30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98624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783759" y="1369261"/>
            <a:ext cx="2317279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 smtClean="0"/>
              <a:t>unsequenced</a:t>
            </a:r>
            <a:r>
              <a:rPr lang="en-US" b="1" dirty="0" smtClean="0"/>
              <a:t> insert</a:t>
            </a:r>
          </a:p>
          <a:p>
            <a:r>
              <a:rPr lang="en-US" dirty="0" smtClean="0"/>
              <a:t>2 L &lt; insert size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err="1" smtClean="0"/>
              <a:t>Unsequenced</a:t>
            </a:r>
            <a:r>
              <a:rPr lang="en-US" dirty="0" smtClean="0"/>
              <a:t> insert</a:t>
            </a:r>
          </a:p>
          <a:p>
            <a:r>
              <a:rPr lang="en-US" dirty="0" smtClean="0"/>
              <a:t>No error correction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480154" y="1369261"/>
            <a:ext cx="2158958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overlapping reads</a:t>
            </a:r>
          </a:p>
          <a:p>
            <a:r>
              <a:rPr lang="en-US" dirty="0" smtClean="0"/>
              <a:t>L   &lt;  insert size  &lt;  2L 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Error-corrected </a:t>
            </a:r>
          </a:p>
          <a:p>
            <a:r>
              <a:rPr lang="en-US" dirty="0" smtClean="0"/>
              <a:t>overlapping reads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6257" y="1369261"/>
            <a:ext cx="2129448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0 &lt; insert size &lt; L</a:t>
            </a:r>
          </a:p>
          <a:p>
            <a:r>
              <a:rPr lang="en-US" b="1" dirty="0" smtClean="0"/>
              <a:t>eats into adapters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Sequencing adapter </a:t>
            </a:r>
          </a:p>
          <a:p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60022" y="2243708"/>
            <a:ext cx="6513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860022" y="2485323"/>
            <a:ext cx="6316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91690" y="2243773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07203" y="2483955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91690" y="2486135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82674" y="2576492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07203" y="2243773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07203" y="2163978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83977" y="2285141"/>
            <a:ext cx="65130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40116" y="2478288"/>
            <a:ext cx="63166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71784" y="2478288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31158" y="2285141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1158" y="2210182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71784" y="2527175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598762" y="2379011"/>
            <a:ext cx="6316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80665" y="2365670"/>
            <a:ext cx="613067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105866" y="2379011"/>
            <a:ext cx="63166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722262" y="2379011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59472" y="2365670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59472" y="2279530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22262" y="2445670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Justr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65" y="3400585"/>
            <a:ext cx="2414894" cy="1811171"/>
          </a:xfrm>
          <a:prstGeom prst="rect">
            <a:avLst/>
          </a:prstGeom>
        </p:spPr>
      </p:pic>
      <p:pic>
        <p:nvPicPr>
          <p:cNvPr id="56" name="Picture 55" descr="Lep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59" y="3400586"/>
            <a:ext cx="2396580" cy="1797435"/>
          </a:xfrm>
          <a:prstGeom prst="rect">
            <a:avLst/>
          </a:prstGeom>
        </p:spPr>
      </p:pic>
      <p:pic>
        <p:nvPicPr>
          <p:cNvPr id="57" name="Picture 56" descr="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21" y="3355168"/>
            <a:ext cx="2457137" cy="184285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116211" y="5232511"/>
            <a:ext cx="2224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60% of sequencing </a:t>
            </a:r>
          </a:p>
          <a:p>
            <a:r>
              <a:rPr lang="en-US" dirty="0" smtClean="0"/>
              <a:t>yield wasted on </a:t>
            </a:r>
          </a:p>
          <a:p>
            <a:r>
              <a:rPr lang="en-US" dirty="0" smtClean="0"/>
              <a:t>adapters; half of the </a:t>
            </a:r>
          </a:p>
          <a:p>
            <a:r>
              <a:rPr lang="en-US" dirty="0" smtClean="0"/>
              <a:t>remainder is redundant.  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559455" y="5198021"/>
            <a:ext cx="222430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25% of sequencing </a:t>
            </a:r>
          </a:p>
          <a:p>
            <a:r>
              <a:rPr lang="en-US" dirty="0" smtClean="0"/>
              <a:t>yield consumed in error-correcting overlaps.  75% of </a:t>
            </a:r>
            <a:r>
              <a:rPr lang="en-US" dirty="0" err="1" smtClean="0"/>
              <a:t>basepairs</a:t>
            </a:r>
            <a:r>
              <a:rPr lang="en-US" dirty="0" smtClean="0"/>
              <a:t> in reads 1.5-1.8L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56035" y="5350421"/>
            <a:ext cx="2224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None of the sequencing is lost, but past 200bp the uncorrected quality is very poor.</a:t>
            </a:r>
            <a:endParaRPr lang="en-US" dirty="0"/>
          </a:p>
        </p:txBody>
      </p:sp>
      <p:pic>
        <p:nvPicPr>
          <p:cNvPr id="61" name="Picture 60" descr="3bearsplai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1" t="24364" b="9202"/>
          <a:stretch/>
        </p:blipFill>
        <p:spPr>
          <a:xfrm>
            <a:off x="563179" y="1695204"/>
            <a:ext cx="898701" cy="1421408"/>
          </a:xfrm>
          <a:prstGeom prst="rect">
            <a:avLst/>
          </a:prstGeom>
        </p:spPr>
      </p:pic>
      <p:pic>
        <p:nvPicPr>
          <p:cNvPr id="62" name="Picture 61" descr="3bearsplai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5" t="42715" r="34473" b="10454"/>
          <a:stretch/>
        </p:blipFill>
        <p:spPr>
          <a:xfrm>
            <a:off x="646450" y="3333613"/>
            <a:ext cx="608958" cy="1001976"/>
          </a:xfrm>
          <a:prstGeom prst="rect">
            <a:avLst/>
          </a:prstGeom>
        </p:spPr>
      </p:pic>
      <p:pic>
        <p:nvPicPr>
          <p:cNvPr id="63" name="Picture 62" descr="3bearsplai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40"/>
          <a:stretch/>
        </p:blipFill>
        <p:spPr>
          <a:xfrm>
            <a:off x="410935" y="4328957"/>
            <a:ext cx="1162905" cy="2139565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609600" y="132001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Choosing insert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6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09600" y="1511512"/>
            <a:ext cx="2158958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overlapping reads</a:t>
            </a:r>
          </a:p>
          <a:p>
            <a:r>
              <a:rPr lang="en-US" dirty="0" smtClean="0"/>
              <a:t>L   &lt;  insert size  &lt;  2L 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Error-corrected </a:t>
            </a:r>
          </a:p>
          <a:p>
            <a:r>
              <a:rPr lang="en-US" dirty="0" smtClean="0"/>
              <a:t>overlapping reads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13423" y="2427392"/>
            <a:ext cx="65130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69562" y="2620539"/>
            <a:ext cx="63166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1230" y="2620539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0604" y="2427392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0604" y="2352433"/>
            <a:ext cx="25281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01230" y="2669426"/>
            <a:ext cx="252819" cy="0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Justr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7" y="3539250"/>
            <a:ext cx="2414894" cy="181117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267777" y="1522945"/>
            <a:ext cx="53434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Careful size selection results in 90+ % of reads with overlapping ends.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Read joining is easy, cheap.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Produces pile of joined reads and two piles of </a:t>
            </a:r>
            <a:r>
              <a:rPr lang="en-US" sz="2000" dirty="0" err="1" smtClean="0"/>
              <a:t>unjoined</a:t>
            </a:r>
            <a:r>
              <a:rPr lang="en-US" sz="2000" dirty="0" smtClean="0"/>
              <a:t> reads (and a whole pile of headache keeping read pairs together)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Error correction when reads differ.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Overlap operation benignly reduces total coverage </a:t>
            </a:r>
            <a:endParaRPr lang="en-US" sz="2000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09600" y="132001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Overlapping reads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267777" y="4796287"/>
            <a:ext cx="53434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Size selection may disturb mixture </a:t>
            </a:r>
            <a:r>
              <a:rPr lang="en-US" sz="2000" dirty="0" err="1" smtClean="0"/>
              <a:t>proprtions</a:t>
            </a:r>
            <a:r>
              <a:rPr lang="en-US" sz="2000" dirty="0" smtClean="0"/>
              <a:t> (“bias”)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What to do with the qualitatively different </a:t>
            </a:r>
            <a:r>
              <a:rPr lang="en-US" sz="2000" dirty="0" err="1" smtClean="0"/>
              <a:t>unoverlapped</a:t>
            </a:r>
            <a:r>
              <a:rPr lang="en-US" sz="2000" dirty="0" smtClean="0"/>
              <a:t> pairs? 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Keep them: possible size – length effect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Discard them: possible size—depth effect</a:t>
            </a:r>
          </a:p>
        </p:txBody>
      </p:sp>
    </p:spTree>
    <p:extLst>
      <p:ext uri="{BB962C8B-B14F-4D97-AF65-F5344CB8AC3E}">
        <p14:creationId xmlns:p14="http://schemas.microsoft.com/office/powerpoint/2010/main" val="87819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kmer</a:t>
            </a:r>
            <a:r>
              <a:rPr lang="en-US" dirty="0" smtClean="0"/>
              <a:t> statistical summaries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22748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observation-median      coverage  </a:t>
            </a:r>
            <a:r>
              <a:rPr lang="en-US" b="1" dirty="0" smtClean="0"/>
              <a:t>(C50)</a:t>
            </a:r>
          </a:p>
          <a:p>
            <a:endParaRPr lang="en-US" b="1" dirty="0"/>
          </a:p>
          <a:p>
            <a:r>
              <a:rPr lang="en-US" b="1" dirty="0"/>
              <a:t>observation-median      rank           </a:t>
            </a:r>
            <a:r>
              <a:rPr lang="en-US" b="1" dirty="0" smtClean="0"/>
              <a:t>(M50)</a:t>
            </a:r>
          </a:p>
          <a:p>
            <a:r>
              <a:rPr lang="en-US" b="1" dirty="0"/>
              <a:t>	</a:t>
            </a:r>
          </a:p>
          <a:p>
            <a:r>
              <a:rPr lang="en-US" b="1" dirty="0"/>
              <a:t>fraction in top 100 </a:t>
            </a:r>
            <a:r>
              <a:rPr lang="en-US" b="1" dirty="0" err="1"/>
              <a:t>kmers</a:t>
            </a:r>
            <a:r>
              <a:rPr lang="en-US" b="1" dirty="0"/>
              <a:t>               	</a:t>
            </a:r>
            <a:r>
              <a:rPr lang="en-US" b="1" dirty="0" smtClean="0"/>
              <a:t>(F100)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fraction </a:t>
            </a:r>
            <a:r>
              <a:rPr lang="en-US" b="1" dirty="0" smtClean="0"/>
              <a:t>unique 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308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4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Straightforward abundance distribution: plant</a:t>
            </a:r>
            <a:endParaRPr lang="en-US" dirty="0"/>
          </a:p>
        </p:txBody>
      </p:sp>
      <p:pic>
        <p:nvPicPr>
          <p:cNvPr id="4" name="Picture 3" descr="arabidopsis-spl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1" y="1371051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0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 abundance distribution: mock community</a:t>
            </a:r>
            <a:endParaRPr lang="en-US" dirty="0"/>
          </a:p>
        </p:txBody>
      </p:sp>
      <p:pic>
        <p:nvPicPr>
          <p:cNvPr id="5" name="Picture 4" descr="narg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0" y="1371051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double-counting quirk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45136" y="1641725"/>
            <a:ext cx="48416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There is a sense in which </a:t>
            </a:r>
            <a:r>
              <a:rPr lang="en-US" sz="2800" dirty="0" smtClean="0">
                <a:latin typeface="Courier"/>
                <a:cs typeface="Courier"/>
              </a:rPr>
              <a:t>AAAAAAAAAAAAAAA </a:t>
            </a:r>
          </a:p>
          <a:p>
            <a:r>
              <a:rPr lang="en-US" sz="2800" dirty="0" smtClean="0">
                <a:latin typeface="Calibri"/>
                <a:cs typeface="Calibri"/>
              </a:rPr>
              <a:t>and </a:t>
            </a:r>
          </a:p>
          <a:p>
            <a:r>
              <a:rPr lang="en-US" sz="2800" dirty="0" smtClean="0">
                <a:latin typeface="Courier"/>
                <a:cs typeface="Courier"/>
              </a:rPr>
              <a:t>TTTTTTTTTTTTTTT </a:t>
            </a:r>
          </a:p>
          <a:p>
            <a:r>
              <a:rPr lang="en-US" sz="2800" dirty="0" smtClean="0"/>
              <a:t>are the same.</a:t>
            </a:r>
          </a:p>
          <a:p>
            <a:endParaRPr lang="en-US" sz="2800" dirty="0"/>
          </a:p>
          <a:p>
            <a:r>
              <a:rPr lang="en-US" sz="2800" dirty="0" smtClean="0"/>
              <a:t>2 approaches: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double-count everything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only count once.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14190" y="1502687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ATCGCGAAAAGTCCC 2</a:t>
            </a:r>
          </a:p>
          <a:p>
            <a:r>
              <a:rPr lang="en-US" dirty="0">
                <a:latin typeface="Courier"/>
                <a:cs typeface="Courier"/>
              </a:rPr>
              <a:t>AAAAAAAAAAAAAAA 459</a:t>
            </a:r>
          </a:p>
          <a:p>
            <a:r>
              <a:rPr lang="en-US" dirty="0">
                <a:latin typeface="Courier"/>
                <a:cs typeface="Courier"/>
              </a:rPr>
              <a:t>AAAAAAAAAAAAAAC 71</a:t>
            </a:r>
          </a:p>
          <a:p>
            <a:r>
              <a:rPr lang="en-US" dirty="0">
                <a:latin typeface="Courier"/>
                <a:cs typeface="Courier"/>
              </a:rPr>
              <a:t>AAAATAAAAAAAATA 1</a:t>
            </a:r>
          </a:p>
          <a:p>
            <a:r>
              <a:rPr lang="en-US" dirty="0">
                <a:latin typeface="Courier"/>
                <a:cs typeface="Courier"/>
              </a:rPr>
              <a:t>AAAAAAAAAAAAAAG 36</a:t>
            </a:r>
          </a:p>
          <a:p>
            <a:r>
              <a:rPr lang="en-US" dirty="0">
                <a:latin typeface="Courier"/>
                <a:cs typeface="Courier"/>
              </a:rPr>
              <a:t>ACATGAAAAACAACT 1</a:t>
            </a:r>
          </a:p>
          <a:p>
            <a:r>
              <a:rPr lang="en-US" dirty="0">
                <a:latin typeface="Courier"/>
                <a:cs typeface="Courier"/>
              </a:rPr>
              <a:t>AAAAAAAAAAAAAAT 23</a:t>
            </a:r>
          </a:p>
          <a:p>
            <a:r>
              <a:rPr lang="en-US" dirty="0">
                <a:latin typeface="Courier"/>
                <a:cs typeface="Courier"/>
              </a:rPr>
              <a:t>AAAAAAAAAAAAACA 95</a:t>
            </a:r>
          </a:p>
          <a:p>
            <a:r>
              <a:rPr lang="en-US" dirty="0">
                <a:latin typeface="Courier"/>
                <a:cs typeface="Courier"/>
              </a:rPr>
              <a:t>GTAGGAAAAGCCCAC 1</a:t>
            </a:r>
          </a:p>
          <a:p>
            <a:r>
              <a:rPr lang="en-US" dirty="0">
                <a:latin typeface="Courier"/>
                <a:cs typeface="Courier"/>
              </a:rPr>
              <a:t>AAAAAAAAAAAAACC 7</a:t>
            </a:r>
          </a:p>
          <a:p>
            <a:r>
              <a:rPr lang="en-US" dirty="0">
                <a:latin typeface="Courier"/>
                <a:cs typeface="Courier"/>
              </a:rPr>
              <a:t>AAAAAAAAAAAAACG 8</a:t>
            </a:r>
          </a:p>
          <a:p>
            <a:r>
              <a:rPr lang="en-US" dirty="0">
                <a:latin typeface="Courier"/>
                <a:cs typeface="Courier"/>
              </a:rPr>
              <a:t>AAAAAAAAAAAAACT 9</a:t>
            </a:r>
          </a:p>
          <a:p>
            <a:r>
              <a:rPr lang="en-US" dirty="0">
                <a:latin typeface="Courier"/>
                <a:cs typeface="Courier"/>
              </a:rPr>
              <a:t>AAAAAAAAAAAAAGA 36</a:t>
            </a:r>
          </a:p>
          <a:p>
            <a:r>
              <a:rPr lang="en-US" dirty="0">
                <a:latin typeface="Courier"/>
                <a:cs typeface="Courier"/>
              </a:rPr>
              <a:t>AACAAGAAAAACAAA 1</a:t>
            </a:r>
          </a:p>
          <a:p>
            <a:r>
              <a:rPr lang="en-US" dirty="0">
                <a:latin typeface="Courier"/>
                <a:cs typeface="Courier"/>
              </a:rPr>
              <a:t>AAAAAAAAAAAAAGC 10</a:t>
            </a:r>
          </a:p>
          <a:p>
            <a:r>
              <a:rPr lang="en-US" dirty="0">
                <a:latin typeface="Courier"/>
                <a:cs typeface="Courier"/>
              </a:rPr>
              <a:t>AAATAAAAAAAATAG 1</a:t>
            </a:r>
          </a:p>
          <a:p>
            <a:r>
              <a:rPr lang="en-US" dirty="0">
                <a:latin typeface="Courier"/>
                <a:cs typeface="Courier"/>
              </a:rPr>
              <a:t>AACAGAAAAAACACG 1</a:t>
            </a:r>
          </a:p>
          <a:p>
            <a:r>
              <a:rPr lang="en-US" dirty="0">
                <a:latin typeface="Courier"/>
                <a:cs typeface="Courier"/>
              </a:rPr>
              <a:t>AAAAAAAAAAAAAGG 2</a:t>
            </a:r>
          </a:p>
          <a:p>
            <a:r>
              <a:rPr lang="en-US" dirty="0">
                <a:latin typeface="Courier"/>
                <a:cs typeface="Courier"/>
              </a:rPr>
              <a:t>AAAAAAAAAAAAAGT 6</a:t>
            </a:r>
          </a:p>
        </p:txBody>
      </p:sp>
      <p:pic>
        <p:nvPicPr>
          <p:cNvPr id="7" name="Picture 6" descr="The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2" y="5644251"/>
            <a:ext cx="1727635" cy="12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9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smtClean="0"/>
              <a:t>We don’t care about the left side!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789" y="1600200"/>
            <a:ext cx="2819011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Hypothesis1</a:t>
            </a:r>
          </a:p>
          <a:p>
            <a:r>
              <a:rPr lang="en-US" dirty="0" smtClean="0"/>
              <a:t>Hypothesis2</a:t>
            </a:r>
          </a:p>
          <a:p>
            <a:r>
              <a:rPr lang="en-US" dirty="0" smtClean="0"/>
              <a:t>Hypothesis3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Nuisance1</a:t>
            </a:r>
          </a:p>
          <a:p>
            <a:r>
              <a:rPr lang="en-US" dirty="0" smtClean="0"/>
              <a:t>Nusiance2</a:t>
            </a:r>
          </a:p>
          <a:p>
            <a:r>
              <a:rPr lang="en-US" dirty="0" smtClean="0"/>
              <a:t>Nuisance3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96733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Observation 1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Observation 2</a:t>
            </a:r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…</a:t>
            </a:r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Observation 1+10</a:t>
            </a:r>
            <a:r>
              <a:rPr lang="is-IS" sz="3000" baseline="30000" dirty="0" smtClean="0"/>
              <a:t>11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23533" y="1919941"/>
            <a:ext cx="2396656" cy="1270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23533" y="2520806"/>
            <a:ext cx="2377530" cy="758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83529" y="3062941"/>
            <a:ext cx="1836660" cy="1370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080733" y="4677846"/>
            <a:ext cx="1920330" cy="709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623533" y="3903368"/>
            <a:ext cx="2396656" cy="926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75933" y="1919941"/>
            <a:ext cx="2244256" cy="251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23533" y="3062941"/>
            <a:ext cx="2396656" cy="657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080733" y="4906327"/>
            <a:ext cx="1787056" cy="1072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415359" y="4162607"/>
            <a:ext cx="3271441" cy="2203142"/>
          </a:xfrm>
          <a:prstGeom prst="rect">
            <a:avLst/>
          </a:prstGeom>
          <a:solidFill>
            <a:schemeClr val="bg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False Signals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genome size</a:t>
            </a:r>
          </a:p>
          <a:p>
            <a:pPr algn="ctr"/>
            <a:r>
              <a:rPr lang="en-US" dirty="0" smtClean="0"/>
              <a:t>sequencing depth</a:t>
            </a:r>
          </a:p>
          <a:p>
            <a:pPr algn="ctr"/>
            <a:r>
              <a:rPr lang="en-US" dirty="0" smtClean="0"/>
              <a:t>fragmentation method</a:t>
            </a:r>
          </a:p>
          <a:p>
            <a:pPr algn="ctr"/>
            <a:r>
              <a:rPr lang="en-US" dirty="0" smtClean="0"/>
              <a:t>lab </a:t>
            </a:r>
            <a:r>
              <a:rPr lang="en-US" dirty="0" err="1" smtClean="0"/>
              <a:t>technican’s</a:t>
            </a:r>
            <a:r>
              <a:rPr lang="en-US" dirty="0" smtClean="0"/>
              <a:t> choice of music</a:t>
            </a:r>
          </a:p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1811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7933C"/>
          </a:solidFill>
        </p:spPr>
        <p:txBody>
          <a:bodyPr>
            <a:normAutofit/>
          </a:bodyPr>
          <a:lstStyle/>
          <a:p>
            <a:r>
              <a:rPr lang="en-US" dirty="0" smtClean="0"/>
              <a:t>Generic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789" y="1600200"/>
            <a:ext cx="2819011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Hypothesis1</a:t>
            </a:r>
          </a:p>
          <a:p>
            <a:r>
              <a:rPr lang="en-US" dirty="0" smtClean="0"/>
              <a:t>Hypothesis2</a:t>
            </a:r>
          </a:p>
          <a:p>
            <a:r>
              <a:rPr lang="en-US" dirty="0" smtClean="0"/>
              <a:t>Hypothesis3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Nuisance1</a:t>
            </a:r>
          </a:p>
          <a:p>
            <a:r>
              <a:rPr lang="en-US" dirty="0" smtClean="0"/>
              <a:t>Nusiance2</a:t>
            </a:r>
          </a:p>
          <a:p>
            <a:r>
              <a:rPr lang="en-US" dirty="0" smtClean="0"/>
              <a:t>Nuisance3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96733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Observation 1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Observation 2</a:t>
            </a:r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…</a:t>
            </a:r>
          </a:p>
          <a:p>
            <a:pPr marL="457200" indent="-457200">
              <a:buFont typeface="Arial"/>
              <a:buChar char="•"/>
            </a:pPr>
            <a:r>
              <a:rPr lang="is-IS" sz="3000" dirty="0" smtClean="0"/>
              <a:t>Observation 1+10</a:t>
            </a:r>
            <a:r>
              <a:rPr lang="is-IS" sz="3000" baseline="30000" dirty="0" smtClean="0"/>
              <a:t>11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23533" y="1919941"/>
            <a:ext cx="2396656" cy="1270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23533" y="2520806"/>
            <a:ext cx="2377530" cy="758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83529" y="3062941"/>
            <a:ext cx="1836660" cy="1370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080733" y="4677846"/>
            <a:ext cx="1920330" cy="709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623533" y="3903368"/>
            <a:ext cx="2396656" cy="926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75933" y="1919941"/>
            <a:ext cx="2244256" cy="251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23533" y="3062941"/>
            <a:ext cx="2396656" cy="657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080733" y="4906327"/>
            <a:ext cx="1787056" cy="1072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33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190" y="1502687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ATCGCGAAAAGTCCC 2</a:t>
            </a:r>
          </a:p>
          <a:p>
            <a:r>
              <a:rPr lang="en-US" dirty="0">
                <a:latin typeface="Courier"/>
                <a:cs typeface="Courier"/>
              </a:rPr>
              <a:t>AAAAAAAAAAAAAAA 459</a:t>
            </a:r>
          </a:p>
          <a:p>
            <a:r>
              <a:rPr lang="en-US" dirty="0">
                <a:latin typeface="Courier"/>
                <a:cs typeface="Courier"/>
              </a:rPr>
              <a:t>AAAAAAAAAAAAAAC 71</a:t>
            </a:r>
          </a:p>
          <a:p>
            <a:r>
              <a:rPr lang="en-US" dirty="0">
                <a:latin typeface="Courier"/>
                <a:cs typeface="Courier"/>
              </a:rPr>
              <a:t>AAAATAAAAAAAATA 1</a:t>
            </a:r>
          </a:p>
          <a:p>
            <a:r>
              <a:rPr lang="en-US" dirty="0">
                <a:latin typeface="Courier"/>
                <a:cs typeface="Courier"/>
              </a:rPr>
              <a:t>AAAAAAAAAAAAAAG 36</a:t>
            </a:r>
          </a:p>
          <a:p>
            <a:r>
              <a:rPr lang="en-US" dirty="0">
                <a:latin typeface="Courier"/>
                <a:cs typeface="Courier"/>
              </a:rPr>
              <a:t>ACATGAAAAACAACT 1</a:t>
            </a:r>
          </a:p>
          <a:p>
            <a:r>
              <a:rPr lang="en-US" dirty="0">
                <a:latin typeface="Courier"/>
                <a:cs typeface="Courier"/>
              </a:rPr>
              <a:t>AAAAAAAAAAAAAAT 23</a:t>
            </a:r>
          </a:p>
          <a:p>
            <a:r>
              <a:rPr lang="en-US" dirty="0">
                <a:latin typeface="Courier"/>
                <a:cs typeface="Courier"/>
              </a:rPr>
              <a:t>AAAAAAAAAAAAACA 95</a:t>
            </a:r>
          </a:p>
          <a:p>
            <a:r>
              <a:rPr lang="en-US" dirty="0">
                <a:latin typeface="Courier"/>
                <a:cs typeface="Courier"/>
              </a:rPr>
              <a:t>GTAGGAAAAGCCCAC 1</a:t>
            </a:r>
          </a:p>
          <a:p>
            <a:r>
              <a:rPr lang="en-US" dirty="0">
                <a:latin typeface="Courier"/>
                <a:cs typeface="Courier"/>
              </a:rPr>
              <a:t>AAAAAAAAAAAAACC 7</a:t>
            </a:r>
          </a:p>
          <a:p>
            <a:r>
              <a:rPr lang="en-US" dirty="0">
                <a:latin typeface="Courier"/>
                <a:cs typeface="Courier"/>
              </a:rPr>
              <a:t>AAAAAAAAAAAAACG 8</a:t>
            </a:r>
          </a:p>
          <a:p>
            <a:r>
              <a:rPr lang="en-US" dirty="0">
                <a:latin typeface="Courier"/>
                <a:cs typeface="Courier"/>
              </a:rPr>
              <a:t>AAAAAAAAAAAAACT 9</a:t>
            </a:r>
          </a:p>
          <a:p>
            <a:r>
              <a:rPr lang="en-US" dirty="0">
                <a:latin typeface="Courier"/>
                <a:cs typeface="Courier"/>
              </a:rPr>
              <a:t>AAAAAAAAAAAAAGA 36</a:t>
            </a:r>
          </a:p>
          <a:p>
            <a:r>
              <a:rPr lang="en-US" dirty="0">
                <a:latin typeface="Courier"/>
                <a:cs typeface="Courier"/>
              </a:rPr>
              <a:t>AACAAGAAAAACAAA 1</a:t>
            </a:r>
          </a:p>
          <a:p>
            <a:r>
              <a:rPr lang="en-US" dirty="0">
                <a:latin typeface="Courier"/>
                <a:cs typeface="Courier"/>
              </a:rPr>
              <a:t>AAAAAAAAAAAAAGC 10</a:t>
            </a:r>
          </a:p>
          <a:p>
            <a:r>
              <a:rPr lang="en-US" dirty="0">
                <a:latin typeface="Courier"/>
                <a:cs typeface="Courier"/>
              </a:rPr>
              <a:t>AAATAAAAAAAATAG 1</a:t>
            </a:r>
          </a:p>
          <a:p>
            <a:r>
              <a:rPr lang="en-US" dirty="0">
                <a:latin typeface="Courier"/>
                <a:cs typeface="Courier"/>
              </a:rPr>
              <a:t>AACAGAAAAAACACG 1</a:t>
            </a:r>
          </a:p>
          <a:p>
            <a:r>
              <a:rPr lang="en-US" dirty="0">
                <a:latin typeface="Courier"/>
                <a:cs typeface="Courier"/>
              </a:rPr>
              <a:t>AAAAAAAAAAAAAGG 2</a:t>
            </a:r>
          </a:p>
          <a:p>
            <a:r>
              <a:rPr lang="en-US" dirty="0">
                <a:latin typeface="Courier"/>
                <a:cs typeface="Courier"/>
              </a:rPr>
              <a:t>AAAAAAAAAAAAAGT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1927" y="1417638"/>
            <a:ext cx="5564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kmers</a:t>
            </a:r>
            <a:r>
              <a:rPr lang="en-US" sz="2800" dirty="0" smtClean="0"/>
              <a:t> are </a:t>
            </a:r>
            <a:r>
              <a:rPr lang="en-US" sz="2800" i="1" dirty="0" smtClean="0"/>
              <a:t>overlapping,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           fixed-length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           oligonucleotide sequences</a:t>
            </a:r>
            <a:r>
              <a:rPr lang="en-US" sz="2800" dirty="0" smtClean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0985" y="3181584"/>
            <a:ext cx="5329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Just a tool—but a super useful one.</a:t>
            </a:r>
          </a:p>
          <a:p>
            <a:endParaRPr lang="en-US" sz="2400" dirty="0"/>
          </a:p>
          <a:p>
            <a:r>
              <a:rPr lang="en-US" sz="2400" dirty="0" smtClean="0"/>
              <a:t>Can count for any sequence dataset</a:t>
            </a:r>
          </a:p>
          <a:p>
            <a:endParaRPr lang="en-US" sz="2400" dirty="0" smtClean="0"/>
          </a:p>
          <a:p>
            <a:r>
              <a:rPr lang="en-US" sz="2400" dirty="0" smtClean="0"/>
              <a:t>Makes sense for </a:t>
            </a:r>
            <a:r>
              <a:rPr lang="en-US" sz="2400" b="1" dirty="0" smtClean="0"/>
              <a:t>genomes</a:t>
            </a:r>
            <a:r>
              <a:rPr lang="en-US" sz="2400" dirty="0" smtClean="0"/>
              <a:t>  /  </a:t>
            </a:r>
            <a:r>
              <a:rPr lang="en-US" sz="2400" b="1" dirty="0" smtClean="0"/>
              <a:t>samples</a:t>
            </a:r>
            <a:r>
              <a:rPr lang="en-US" sz="2400" dirty="0" smtClean="0"/>
              <a:t>  / haplotypes / genes if you want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227472" y="5927296"/>
            <a:ext cx="5752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Programming / plotting puzzle 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angus.readthedocs.org</a:t>
            </a:r>
            <a:r>
              <a:rPr lang="en-US" dirty="0"/>
              <a:t>/en/2016/</a:t>
            </a:r>
            <a:r>
              <a:rPr lang="en-US" dirty="0" err="1"/>
              <a:t>automation.html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Short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719" y="1504628"/>
            <a:ext cx="26273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smtClean="0">
                <a:latin typeface="Courier"/>
                <a:cs typeface="Courier"/>
              </a:rPr>
              <a:t>C   </a:t>
            </a:r>
            <a:r>
              <a:rPr lang="fi-FI" dirty="0">
                <a:latin typeface="Courier"/>
                <a:cs typeface="Courier"/>
              </a:rPr>
              <a:t>	1179554</a:t>
            </a:r>
          </a:p>
          <a:p>
            <a:r>
              <a:rPr lang="is-IS" dirty="0" smtClean="0">
                <a:latin typeface="Courier"/>
                <a:cs typeface="Courier"/>
              </a:rPr>
              <a:t>G   </a:t>
            </a:r>
            <a:r>
              <a:rPr lang="is-IS" dirty="0">
                <a:latin typeface="Courier"/>
                <a:cs typeface="Courier"/>
              </a:rPr>
              <a:t>	1176923	</a:t>
            </a:r>
          </a:p>
          <a:p>
            <a:r>
              <a:rPr lang="cs-CZ" dirty="0" smtClean="0">
                <a:latin typeface="Courier"/>
                <a:cs typeface="Courier"/>
              </a:rPr>
              <a:t>A   </a:t>
            </a:r>
            <a:r>
              <a:rPr lang="cs-CZ" dirty="0">
                <a:latin typeface="Courier"/>
                <a:cs typeface="Courier"/>
              </a:rPr>
              <a:t>	</a:t>
            </a:r>
            <a:r>
              <a:rPr lang="cs-CZ" dirty="0" smtClean="0">
                <a:latin typeface="Courier"/>
                <a:cs typeface="Courier"/>
              </a:rPr>
              <a:t>1142228</a:t>
            </a:r>
            <a:r>
              <a:rPr lang="cs-CZ" dirty="0">
                <a:latin typeface="Courier"/>
                <a:cs typeface="Courier"/>
              </a:rPr>
              <a:t>	</a:t>
            </a:r>
          </a:p>
          <a:p>
            <a:r>
              <a:rPr lang="is-IS" dirty="0" smtClean="0">
                <a:latin typeface="Courier"/>
                <a:cs typeface="Courier"/>
              </a:rPr>
              <a:t>T   	</a:t>
            </a:r>
            <a:r>
              <a:rPr lang="is-IS" dirty="0" smtClean="0">
                <a:latin typeface="Courier"/>
                <a:cs typeface="Courier"/>
              </a:rPr>
              <a:t>1140970</a:t>
            </a:r>
          </a:p>
          <a:p>
            <a:r>
              <a:rPr lang="is-IS" dirty="0">
                <a:latin typeface="Courier"/>
                <a:cs typeface="Courier"/>
              </a:rPr>
              <a:t>	</a:t>
            </a:r>
          </a:p>
          <a:p>
            <a:r>
              <a:rPr lang="nb-NO" dirty="0">
                <a:latin typeface="Courier"/>
                <a:cs typeface="Courier"/>
              </a:rPr>
              <a:t>Total	4639675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2933" y="1528525"/>
            <a:ext cx="230584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Courier"/>
                <a:cs typeface="Courier"/>
              </a:rPr>
              <a:t>AA	337870</a:t>
            </a:r>
          </a:p>
          <a:p>
            <a:r>
              <a:rPr lang="pt-BR" sz="1600" dirty="0">
                <a:latin typeface="Courier"/>
                <a:cs typeface="Courier"/>
              </a:rPr>
              <a:t>AC	256662</a:t>
            </a:r>
          </a:p>
          <a:p>
            <a:r>
              <a:rPr lang="is-IS" sz="1600" dirty="0">
                <a:latin typeface="Courier"/>
                <a:cs typeface="Courier"/>
              </a:rPr>
              <a:t>AG	237877</a:t>
            </a:r>
          </a:p>
          <a:p>
            <a:r>
              <a:rPr lang="is-IS" sz="1600" dirty="0">
                <a:latin typeface="Courier"/>
                <a:cs typeface="Courier"/>
              </a:rPr>
              <a:t>AT	309819</a:t>
            </a:r>
          </a:p>
          <a:p>
            <a:r>
              <a:rPr lang="cs-CZ" sz="1600" dirty="0">
                <a:latin typeface="Courier"/>
                <a:cs typeface="Courier"/>
              </a:rPr>
              <a:t>CA	325149</a:t>
            </a:r>
          </a:p>
          <a:p>
            <a:r>
              <a:rPr lang="is-IS" sz="1600" dirty="0">
                <a:latin typeface="Courier"/>
                <a:cs typeface="Courier"/>
              </a:rPr>
              <a:t>CC	271673</a:t>
            </a:r>
          </a:p>
          <a:p>
            <a:r>
              <a:rPr lang="fr-FR" sz="1600" dirty="0">
                <a:latin typeface="Courier"/>
                <a:cs typeface="Courier"/>
              </a:rPr>
              <a:t>CG	346670</a:t>
            </a:r>
          </a:p>
          <a:p>
            <a:r>
              <a:rPr lang="is-IS" sz="1600" dirty="0">
                <a:latin typeface="Courier"/>
                <a:cs typeface="Courier"/>
              </a:rPr>
              <a:t>CT	236061</a:t>
            </a:r>
          </a:p>
          <a:p>
            <a:r>
              <a:rPr lang="is-IS" sz="1600" dirty="0">
                <a:latin typeface="Courier"/>
                <a:cs typeface="Courier"/>
              </a:rPr>
              <a:t>GA	267247</a:t>
            </a:r>
          </a:p>
          <a:p>
            <a:r>
              <a:rPr lang="cs-CZ" sz="1600" dirty="0">
                <a:latin typeface="Courier"/>
                <a:cs typeface="Courier"/>
              </a:rPr>
              <a:t>GC	383931</a:t>
            </a:r>
          </a:p>
          <a:p>
            <a:r>
              <a:rPr lang="is-IS" sz="1600" dirty="0">
                <a:latin typeface="Courier"/>
                <a:cs typeface="Courier"/>
              </a:rPr>
              <a:t>GG	270137</a:t>
            </a:r>
          </a:p>
          <a:p>
            <a:r>
              <a:rPr lang="fr-FR" sz="1600" dirty="0">
                <a:latin typeface="Courier"/>
                <a:cs typeface="Courier"/>
              </a:rPr>
              <a:t>GT	255608</a:t>
            </a:r>
          </a:p>
          <a:p>
            <a:r>
              <a:rPr lang="sk-SK" sz="1600" dirty="0">
                <a:latin typeface="Courier"/>
                <a:cs typeface="Courier"/>
              </a:rPr>
              <a:t>TA	211961</a:t>
            </a:r>
          </a:p>
          <a:p>
            <a:r>
              <a:rPr lang="is-IS" sz="1600" dirty="0">
                <a:latin typeface="Courier"/>
                <a:cs typeface="Courier"/>
              </a:rPr>
              <a:t>TC	267288</a:t>
            </a:r>
          </a:p>
          <a:p>
            <a:r>
              <a:rPr lang="cs-CZ" sz="1600" dirty="0">
                <a:latin typeface="Courier"/>
                <a:cs typeface="Courier"/>
              </a:rPr>
              <a:t>TG	322239</a:t>
            </a:r>
          </a:p>
          <a:p>
            <a:r>
              <a:rPr lang="cs-CZ" sz="1600" dirty="0">
                <a:latin typeface="Courier"/>
                <a:cs typeface="Courier"/>
              </a:rPr>
              <a:t>TT	339482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4609" y="1504628"/>
            <a:ext cx="174747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AAAAAAA	711</a:t>
            </a:r>
          </a:p>
          <a:p>
            <a:r>
              <a:rPr lang="en-US" sz="1600" dirty="0">
                <a:latin typeface="Courier"/>
                <a:cs typeface="Courier"/>
              </a:rPr>
              <a:t>AAAAAAC	722</a:t>
            </a:r>
          </a:p>
          <a:p>
            <a:r>
              <a:rPr lang="en-US" sz="1600" dirty="0">
                <a:latin typeface="Courier"/>
                <a:cs typeface="Courier"/>
              </a:rPr>
              <a:t>AAAAAAG	815</a:t>
            </a:r>
          </a:p>
          <a:p>
            <a:r>
              <a:rPr lang="en-US" sz="1600" dirty="0">
                <a:latin typeface="Courier"/>
                <a:cs typeface="Courier"/>
              </a:rPr>
              <a:t>AAAAAAT	941</a:t>
            </a:r>
          </a:p>
          <a:p>
            <a:r>
              <a:rPr lang="en-US" sz="1600" dirty="0">
                <a:latin typeface="Courier"/>
                <a:cs typeface="Courier"/>
              </a:rPr>
              <a:t>AAAAACA	791</a:t>
            </a:r>
          </a:p>
          <a:p>
            <a:r>
              <a:rPr lang="en-US" sz="1600" dirty="0">
                <a:latin typeface="Courier"/>
                <a:cs typeface="Courier"/>
              </a:rPr>
              <a:t>AAAAACC	629</a:t>
            </a:r>
          </a:p>
          <a:p>
            <a:r>
              <a:rPr lang="en-US" sz="1600" dirty="0">
                <a:latin typeface="Courier"/>
                <a:cs typeface="Courier"/>
              </a:rPr>
              <a:t>AAAAACG	732</a:t>
            </a:r>
          </a:p>
          <a:p>
            <a:r>
              <a:rPr lang="en-US" sz="1600" dirty="0">
                <a:latin typeface="Courier"/>
                <a:cs typeface="Courier"/>
              </a:rPr>
              <a:t>AAAAACT	607</a:t>
            </a:r>
          </a:p>
          <a:p>
            <a:r>
              <a:rPr lang="en-US" sz="1600" dirty="0">
                <a:latin typeface="Courier"/>
                <a:cs typeface="Courier"/>
              </a:rPr>
              <a:t>AAAAAGA	665</a:t>
            </a:r>
          </a:p>
          <a:p>
            <a:r>
              <a:rPr lang="en-US" sz="1600" dirty="0">
                <a:latin typeface="Courier"/>
                <a:cs typeface="Courier"/>
              </a:rPr>
              <a:t>AAAAAGC	819</a:t>
            </a:r>
          </a:p>
          <a:p>
            <a:r>
              <a:rPr lang="en-US" sz="1600" dirty="0">
                <a:latin typeface="Courier"/>
                <a:cs typeface="Courier"/>
              </a:rPr>
              <a:t>AAAAAGG	522</a:t>
            </a:r>
          </a:p>
          <a:p>
            <a:r>
              <a:rPr lang="en-US" sz="1600" dirty="0">
                <a:latin typeface="Courier"/>
                <a:cs typeface="Courier"/>
              </a:rPr>
              <a:t>AAAAAGT	481</a:t>
            </a:r>
          </a:p>
          <a:p>
            <a:r>
              <a:rPr lang="en-US" sz="1600" dirty="0">
                <a:latin typeface="Courier"/>
                <a:cs typeface="Courier"/>
              </a:rPr>
              <a:t>AAAAATA	805</a:t>
            </a:r>
          </a:p>
          <a:p>
            <a:r>
              <a:rPr lang="en-US" sz="1600" dirty="0">
                <a:latin typeface="Courier"/>
                <a:cs typeface="Courier"/>
              </a:rPr>
              <a:t>AAAAATC	770</a:t>
            </a:r>
          </a:p>
          <a:p>
            <a:r>
              <a:rPr lang="en-US" sz="1600" dirty="0">
                <a:latin typeface="Courier"/>
                <a:cs typeface="Courier"/>
              </a:rPr>
              <a:t>AAAAATG	</a:t>
            </a:r>
            <a:r>
              <a:rPr lang="en-US" sz="1600" dirty="0" smtClean="0">
                <a:latin typeface="Courier"/>
                <a:cs typeface="Courier"/>
              </a:rPr>
              <a:t>799</a:t>
            </a:r>
          </a:p>
          <a:p>
            <a:r>
              <a:rPr lang="en-US" sz="1600" dirty="0">
                <a:latin typeface="Courier"/>
                <a:cs typeface="Courier"/>
              </a:rPr>
              <a:t>AAAAATT	</a:t>
            </a:r>
            <a:r>
              <a:rPr lang="en-US" sz="1600" dirty="0" smtClean="0">
                <a:latin typeface="Courier"/>
                <a:cs typeface="Courier"/>
              </a:rPr>
              <a:t>665</a:t>
            </a:r>
          </a:p>
          <a:p>
            <a:r>
              <a:rPr lang="en-US" sz="1600" dirty="0" smtClean="0">
                <a:latin typeface="Courier"/>
                <a:cs typeface="Courier"/>
              </a:rPr>
              <a:t>AAAACAA	522</a:t>
            </a:r>
          </a:p>
          <a:p>
            <a:r>
              <a:rPr lang="en-US" sz="1600" dirty="0" smtClean="0">
                <a:latin typeface="Courier"/>
                <a:cs typeface="Courier"/>
              </a:rPr>
              <a:t>AAAACAC	344</a:t>
            </a:r>
          </a:p>
          <a:p>
            <a:r>
              <a:rPr lang="en-US" sz="1600" dirty="0" smtClean="0">
                <a:latin typeface="Courier"/>
                <a:cs typeface="Courier"/>
              </a:rPr>
              <a:t>AAAACAG	657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567400"/>
            <a:ext cx="19854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smtClean="0">
                <a:latin typeface="Courier"/>
                <a:cs typeface="Courier"/>
              </a:rPr>
              <a:t>For MFG, </a:t>
            </a:r>
          </a:p>
          <a:p>
            <a:r>
              <a:rPr lang="nb-NO" dirty="0" smtClean="0">
                <a:latin typeface="Courier"/>
                <a:cs typeface="Courier"/>
              </a:rPr>
              <a:t>4639675 </a:t>
            </a:r>
            <a:r>
              <a:rPr lang="nb-NO" dirty="0" err="1" smtClean="0">
                <a:latin typeface="Courier"/>
                <a:cs typeface="Courier"/>
              </a:rPr>
              <a:t>sites</a:t>
            </a:r>
            <a:endParaRPr lang="nb-NO" dirty="0" smtClean="0">
              <a:latin typeface="Courier"/>
              <a:cs typeface="Courier"/>
            </a:endParaRPr>
          </a:p>
          <a:p>
            <a:r>
              <a:rPr lang="nb-NO" dirty="0" smtClean="0">
                <a:latin typeface="Courier"/>
                <a:cs typeface="Courier"/>
              </a:rPr>
              <a:t>land in 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2151" y="6086230"/>
            <a:ext cx="8340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k=1 </a:t>
            </a:r>
          </a:p>
          <a:p>
            <a:pPr algn="ctr"/>
            <a:r>
              <a:rPr lang="en-US" sz="2200" dirty="0" smtClean="0"/>
              <a:t>4</a:t>
            </a:r>
            <a:r>
              <a:rPr lang="en-US" sz="2200" baseline="30000" dirty="0" smtClean="0"/>
              <a:t>1</a:t>
            </a:r>
            <a:r>
              <a:rPr lang="en-US" sz="2200" dirty="0" smtClean="0"/>
              <a:t> = 4 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673573" y="6086846"/>
            <a:ext cx="9770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k=2 </a:t>
            </a:r>
          </a:p>
          <a:p>
            <a:pPr algn="ctr"/>
            <a:r>
              <a:rPr lang="en-US" sz="2200" dirty="0" smtClean="0"/>
              <a:t>4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 smtClean="0"/>
              <a:t>= </a:t>
            </a:r>
            <a:r>
              <a:rPr lang="en-US" sz="2200" dirty="0" smtClean="0"/>
              <a:t>16 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4344609" y="6113675"/>
            <a:ext cx="1406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k=7 </a:t>
            </a:r>
          </a:p>
          <a:p>
            <a:pPr algn="ctr"/>
            <a:r>
              <a:rPr lang="en-US" sz="2200" dirty="0" smtClean="0"/>
              <a:t>4</a:t>
            </a:r>
            <a:r>
              <a:rPr lang="en-US" sz="2200" baseline="30000" dirty="0" smtClean="0"/>
              <a:t>7</a:t>
            </a:r>
            <a:r>
              <a:rPr lang="en-US" sz="2200" dirty="0" smtClean="0"/>
              <a:t> </a:t>
            </a:r>
            <a:r>
              <a:rPr lang="en-US" sz="2200" dirty="0" smtClean="0"/>
              <a:t>= </a:t>
            </a:r>
            <a:r>
              <a:rPr lang="is-IS" sz="2200" dirty="0"/>
              <a:t>16384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6746503" y="6133879"/>
            <a:ext cx="1170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k=10 </a:t>
            </a:r>
          </a:p>
          <a:p>
            <a:pPr algn="ctr"/>
            <a:r>
              <a:rPr lang="en-US" sz="2200" dirty="0" smtClean="0"/>
              <a:t>4</a:t>
            </a:r>
            <a:r>
              <a:rPr lang="en-US" sz="2200" baseline="30000" dirty="0" smtClean="0"/>
              <a:t>10</a:t>
            </a:r>
            <a:r>
              <a:rPr lang="en-US" sz="2200" dirty="0" smtClean="0"/>
              <a:t> </a:t>
            </a:r>
            <a:r>
              <a:rPr lang="en-US" sz="2200" dirty="0" smtClean="0"/>
              <a:t>= </a:t>
            </a:r>
            <a:r>
              <a:rPr lang="en-US" sz="2200" dirty="0" smtClean="0"/>
              <a:t>1M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6396213" y="1528525"/>
            <a:ext cx="193041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AAAAAAAAAA 	0 AAAAAAAAAC</a:t>
            </a:r>
            <a:r>
              <a:rPr lang="en-US" sz="1600" dirty="0">
                <a:latin typeface="Courier"/>
                <a:cs typeface="Courier"/>
              </a:rPr>
              <a:t>	1</a:t>
            </a:r>
          </a:p>
          <a:p>
            <a:r>
              <a:rPr lang="en-US" sz="1600" dirty="0">
                <a:latin typeface="Courier"/>
                <a:cs typeface="Courier"/>
              </a:rPr>
              <a:t>AAAAAAAAAG	2</a:t>
            </a:r>
          </a:p>
          <a:p>
            <a:r>
              <a:rPr lang="en-US" sz="1600" dirty="0">
                <a:latin typeface="Courier"/>
                <a:cs typeface="Courier"/>
              </a:rPr>
              <a:t>AAAAAAAAAT	4</a:t>
            </a:r>
          </a:p>
          <a:p>
            <a:r>
              <a:rPr lang="en-US" sz="1600" dirty="0">
                <a:latin typeface="Courier"/>
                <a:cs typeface="Courier"/>
              </a:rPr>
              <a:t>AAAAAAAACA	12</a:t>
            </a:r>
          </a:p>
          <a:p>
            <a:r>
              <a:rPr lang="en-US" sz="1600" dirty="0">
                <a:latin typeface="Courier"/>
                <a:cs typeface="Courier"/>
              </a:rPr>
              <a:t>AAAAAAAACC	11</a:t>
            </a:r>
          </a:p>
          <a:p>
            <a:r>
              <a:rPr lang="en-US" sz="1600" dirty="0">
                <a:latin typeface="Courier"/>
                <a:cs typeface="Courier"/>
              </a:rPr>
              <a:t>AAAAAAAACG	4</a:t>
            </a:r>
          </a:p>
          <a:p>
            <a:r>
              <a:rPr lang="en-US" sz="1600" dirty="0">
                <a:latin typeface="Courier"/>
                <a:cs typeface="Courier"/>
              </a:rPr>
              <a:t>AAAAAAAACT	5</a:t>
            </a:r>
          </a:p>
          <a:p>
            <a:r>
              <a:rPr lang="en-US" sz="1600" dirty="0">
                <a:latin typeface="Courier"/>
                <a:cs typeface="Courier"/>
              </a:rPr>
              <a:t>AAAAAAAAGA	10</a:t>
            </a:r>
          </a:p>
          <a:p>
            <a:r>
              <a:rPr lang="en-US" sz="1600" dirty="0">
                <a:latin typeface="Courier"/>
                <a:cs typeface="Courier"/>
              </a:rPr>
              <a:t>AAAAAAAAGC	23</a:t>
            </a:r>
          </a:p>
          <a:p>
            <a:r>
              <a:rPr lang="en-US" sz="1600" dirty="0">
                <a:latin typeface="Courier"/>
                <a:cs typeface="Courier"/>
              </a:rPr>
              <a:t>AAAAAAAAGG	4</a:t>
            </a:r>
          </a:p>
          <a:p>
            <a:r>
              <a:rPr lang="en-US" sz="1600" dirty="0">
                <a:latin typeface="Courier"/>
                <a:cs typeface="Courier"/>
              </a:rPr>
              <a:t>AAAAAAAAGT	4</a:t>
            </a:r>
          </a:p>
          <a:p>
            <a:r>
              <a:rPr lang="en-US" sz="1600" dirty="0">
                <a:latin typeface="Courier"/>
                <a:cs typeface="Courier"/>
              </a:rPr>
              <a:t>AAAAAAAATA	13</a:t>
            </a:r>
          </a:p>
          <a:p>
            <a:r>
              <a:rPr lang="en-US" sz="1600" dirty="0">
                <a:latin typeface="Courier"/>
                <a:cs typeface="Courier"/>
              </a:rPr>
              <a:t>AAAAAAAATC	12</a:t>
            </a:r>
          </a:p>
          <a:p>
            <a:r>
              <a:rPr lang="en-US" sz="1600" dirty="0">
                <a:latin typeface="Courier"/>
                <a:cs typeface="Courier"/>
              </a:rPr>
              <a:t>AAAAAAAATG	11</a:t>
            </a:r>
          </a:p>
          <a:p>
            <a:r>
              <a:rPr lang="en-US" sz="1600" dirty="0">
                <a:latin typeface="Courier"/>
                <a:cs typeface="Courier"/>
              </a:rPr>
              <a:t>AAAAAAAATT	7</a:t>
            </a:r>
          </a:p>
          <a:p>
            <a:r>
              <a:rPr lang="en-US" sz="1600" dirty="0">
                <a:latin typeface="Courier"/>
                <a:cs typeface="Courier"/>
              </a:rPr>
              <a:t>AAAAAAACAA	13</a:t>
            </a:r>
          </a:p>
          <a:p>
            <a:r>
              <a:rPr lang="en-US" sz="1600" dirty="0">
                <a:latin typeface="Courier"/>
                <a:cs typeface="Courier"/>
              </a:rPr>
              <a:t>AAAAAAACAC	7</a:t>
            </a:r>
          </a:p>
          <a:p>
            <a:r>
              <a:rPr lang="en-US" sz="1600" dirty="0">
                <a:latin typeface="Courier"/>
                <a:cs typeface="Courier"/>
              </a:rPr>
              <a:t>AAAAAAACAG	</a:t>
            </a:r>
            <a:r>
              <a:rPr lang="en-US" sz="1600" dirty="0" smtClean="0">
                <a:latin typeface="Courier"/>
                <a:cs typeface="Courier"/>
              </a:rPr>
              <a:t>18</a:t>
            </a: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85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Short </a:t>
            </a:r>
            <a:r>
              <a:rPr lang="en-US" dirty="0" err="1" smtClean="0"/>
              <a:t>kmers</a:t>
            </a:r>
            <a:endParaRPr lang="en-US" dirty="0"/>
          </a:p>
        </p:txBody>
      </p:sp>
      <p:pic>
        <p:nvPicPr>
          <p:cNvPr id="7" name="Picture 6" descr="Pige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52" y="0"/>
            <a:ext cx="1006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0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Long </a:t>
            </a:r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338" y="1951055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AAAAAAAAAAAAAAAAAAAA    0</a:t>
            </a:r>
          </a:p>
          <a:p>
            <a:r>
              <a:rPr lang="en-US" dirty="0">
                <a:latin typeface="Courier"/>
                <a:cs typeface="Courier"/>
              </a:rPr>
              <a:t>AAAAAAAAAAAAAAAAAAAC    0</a:t>
            </a:r>
          </a:p>
          <a:p>
            <a:r>
              <a:rPr lang="en-US" dirty="0">
                <a:latin typeface="Courier"/>
                <a:cs typeface="Courier"/>
              </a:rPr>
              <a:t>AAAAAAAAAAAAAAAAAAAG    0</a:t>
            </a:r>
          </a:p>
          <a:p>
            <a:r>
              <a:rPr lang="en-US" dirty="0">
                <a:latin typeface="Courier"/>
                <a:cs typeface="Courier"/>
              </a:rPr>
              <a:t>...</a:t>
            </a:r>
          </a:p>
          <a:p>
            <a:r>
              <a:rPr lang="en-US" dirty="0">
                <a:latin typeface="Courier"/>
                <a:cs typeface="Courier"/>
              </a:rPr>
              <a:t>AAAAAAAAACCTCTTTTTTT    0</a:t>
            </a:r>
          </a:p>
          <a:p>
            <a:r>
              <a:rPr lang="en-US" dirty="0">
                <a:latin typeface="Courier"/>
                <a:cs typeface="Courier"/>
              </a:rPr>
              <a:t>AAAAAAAAACCTGAAAAAAA    1</a:t>
            </a:r>
          </a:p>
          <a:p>
            <a:r>
              <a:rPr lang="en-US" dirty="0">
                <a:latin typeface="Courier"/>
                <a:cs typeface="Courier"/>
              </a:rPr>
              <a:t>AAAAAAAAACCTGAAAAAAC    0</a:t>
            </a:r>
          </a:p>
          <a:p>
            <a:r>
              <a:rPr lang="en-US" dirty="0">
                <a:latin typeface="Courier"/>
                <a:cs typeface="Courier"/>
              </a:rPr>
              <a:t>...</a:t>
            </a:r>
          </a:p>
          <a:p>
            <a:r>
              <a:rPr lang="en-US" dirty="0">
                <a:latin typeface="Courier"/>
                <a:cs typeface="Courier"/>
              </a:rPr>
              <a:t>AAAAAAAAAGAAAGGTAACG    0</a:t>
            </a:r>
          </a:p>
          <a:p>
            <a:r>
              <a:rPr lang="en-US" dirty="0">
                <a:latin typeface="Courier"/>
                <a:cs typeface="Courier"/>
              </a:rPr>
              <a:t>AAAAAAAAAGAAAGGTAACT    1</a:t>
            </a:r>
          </a:p>
          <a:p>
            <a:r>
              <a:rPr lang="en-US" dirty="0">
                <a:latin typeface="Courier"/>
                <a:cs typeface="Courier"/>
              </a:rPr>
              <a:t>AAAAAAAAAGAAAGGTAAGA    0</a:t>
            </a:r>
          </a:p>
          <a:p>
            <a:r>
              <a:rPr lang="en-US" dirty="0">
                <a:latin typeface="Courier"/>
                <a:cs typeface="Courier"/>
              </a:rPr>
              <a:t>...</a:t>
            </a:r>
          </a:p>
          <a:p>
            <a:r>
              <a:rPr lang="en-US" dirty="0">
                <a:latin typeface="Courier"/>
                <a:cs typeface="Courier"/>
              </a:rPr>
              <a:t>AAAAAAAAAGCCAGCACCCC    0</a:t>
            </a:r>
          </a:p>
          <a:p>
            <a:r>
              <a:rPr lang="en-US" dirty="0">
                <a:latin typeface="Courier"/>
                <a:cs typeface="Courier"/>
              </a:rPr>
              <a:t>AAAAAAAAAGCCAGCACCCG    1</a:t>
            </a:r>
          </a:p>
          <a:p>
            <a:r>
              <a:rPr lang="en-US" dirty="0">
                <a:latin typeface="Courier"/>
                <a:cs typeface="Courier"/>
              </a:rPr>
              <a:t>AAAAAAAAAGCCAGCACCCT   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2973" y="1764385"/>
            <a:ext cx="55640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there are many more </a:t>
            </a:r>
          </a:p>
          <a:p>
            <a:r>
              <a:rPr lang="en-US" sz="2800" dirty="0" smtClean="0"/>
              <a:t>possible observations (4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) than </a:t>
            </a:r>
          </a:p>
          <a:p>
            <a:r>
              <a:rPr lang="en-US" sz="2800" dirty="0" smtClean="0"/>
              <a:t>actual observations, the table is </a:t>
            </a:r>
          </a:p>
          <a:p>
            <a:r>
              <a:rPr lang="en-US" sz="2800" dirty="0" smtClean="0"/>
              <a:t>sparse. </a:t>
            </a:r>
          </a:p>
          <a:p>
            <a:endParaRPr lang="en-US" sz="2800" dirty="0"/>
          </a:p>
          <a:p>
            <a:r>
              <a:rPr lang="en-US" sz="2800" dirty="0" smtClean="0"/>
              <a:t>For a 100Gb dataset, this is </a:t>
            </a:r>
            <a:endParaRPr lang="en-US" sz="2800" dirty="0" smtClean="0"/>
          </a:p>
          <a:p>
            <a:r>
              <a:rPr lang="en-US" sz="2800" dirty="0" smtClean="0"/>
              <a:t>10</a:t>
            </a:r>
            <a:r>
              <a:rPr lang="en-US" sz="2800" baseline="30000" dirty="0" smtClean="0"/>
              <a:t>11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pigeons roosting in </a:t>
            </a:r>
            <a:endParaRPr lang="en-US" sz="2800" dirty="0" smtClean="0"/>
          </a:p>
          <a:p>
            <a:r>
              <a:rPr lang="en-US" sz="2800" dirty="0" smtClean="0"/>
              <a:t>10</a:t>
            </a:r>
            <a:r>
              <a:rPr lang="en-US" sz="2800" baseline="30000" dirty="0" smtClean="0"/>
              <a:t>12</a:t>
            </a:r>
            <a:r>
              <a:rPr lang="en-US" sz="2800" dirty="0" smtClean="0"/>
              <a:t> windowsills</a:t>
            </a:r>
            <a:r>
              <a:rPr lang="en-US" sz="2800" dirty="0" smtClean="0"/>
              <a:t>.  </a:t>
            </a:r>
            <a:endParaRPr lang="en-US" sz="2800" dirty="0" smtClean="0"/>
          </a:p>
          <a:p>
            <a:r>
              <a:rPr lang="en-US" sz="2800" dirty="0" smtClean="0"/>
              <a:t>Most windowsills are </a:t>
            </a:r>
            <a:r>
              <a:rPr lang="en-US" sz="2800" dirty="0" smtClean="0"/>
              <a:t>empty.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6879" y="5673091"/>
            <a:ext cx="5490136" cy="23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00000000000000000000000000000000000</a:t>
            </a:r>
          </a:p>
          <a:p>
            <a:r>
              <a:rPr lang="en-US" dirty="0" smtClean="0">
                <a:latin typeface="Courier"/>
                <a:cs typeface="Courier"/>
              </a:rPr>
              <a:t>00000000000000000001000000000000000</a:t>
            </a:r>
            <a:endParaRPr lang="en-US" dirty="0" smtClean="0"/>
          </a:p>
          <a:p>
            <a:r>
              <a:rPr lang="en-US" dirty="0" smtClean="0">
                <a:latin typeface="Courier"/>
                <a:cs typeface="Courier"/>
              </a:rPr>
              <a:t>00000010000000000000000000000000000</a:t>
            </a:r>
            <a:endParaRPr lang="en-US" dirty="0" smtClean="0"/>
          </a:p>
          <a:p>
            <a:r>
              <a:rPr lang="en-US" dirty="0" smtClean="0">
                <a:latin typeface="Courier"/>
                <a:cs typeface="Courier"/>
              </a:rPr>
              <a:t>00000000000000000000000000000000000</a:t>
            </a:r>
            <a:endParaRPr lang="en-US" dirty="0" smtClean="0"/>
          </a:p>
          <a:p>
            <a:r>
              <a:rPr lang="en-US" dirty="0" smtClean="0">
                <a:latin typeface="Courier"/>
                <a:cs typeface="Courier"/>
              </a:rPr>
              <a:t>00000000000000000000000000000000000</a:t>
            </a:r>
            <a:endParaRPr lang="en-US" dirty="0" smtClean="0"/>
          </a:p>
          <a:p>
            <a:r>
              <a:rPr lang="en-US" dirty="0" smtClean="0">
                <a:latin typeface="Courier"/>
                <a:cs typeface="Courier"/>
              </a:rPr>
              <a:t>00000000000000000000000000000000000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54418" y="620664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k</a:t>
            </a:r>
            <a:r>
              <a:rPr lang="en-US" dirty="0" smtClean="0"/>
              <a:t>=20 </a:t>
            </a:r>
            <a:endParaRPr lang="en-US" dirty="0" smtClean="0"/>
          </a:p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20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smtClean="0"/>
              <a:t>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7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001000" cy="7000875"/>
          </a:xfrm>
          <a:prstGeom prst="rect">
            <a:avLst/>
          </a:prstGeom>
        </p:spPr>
      </p:pic>
      <p:pic>
        <p:nvPicPr>
          <p:cNvPr id="4" name="Picture 3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90" y="318672"/>
            <a:ext cx="801057" cy="877260"/>
          </a:xfrm>
          <a:prstGeom prst="rect">
            <a:avLst/>
          </a:prstGeom>
        </p:spPr>
      </p:pic>
      <p:pic>
        <p:nvPicPr>
          <p:cNvPr id="9" name="Picture 8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77" y="2601921"/>
            <a:ext cx="801057" cy="877260"/>
          </a:xfrm>
          <a:prstGeom prst="rect">
            <a:avLst/>
          </a:prstGeom>
        </p:spPr>
      </p:pic>
      <p:pic>
        <p:nvPicPr>
          <p:cNvPr id="10" name="Picture 9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61" y="3312205"/>
            <a:ext cx="801057" cy="877260"/>
          </a:xfrm>
          <a:prstGeom prst="rect">
            <a:avLst/>
          </a:prstGeom>
        </p:spPr>
      </p:pic>
      <p:pic>
        <p:nvPicPr>
          <p:cNvPr id="11" name="Picture 10" descr="pige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54" y="4906695"/>
            <a:ext cx="801057" cy="8772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1117" y="5496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10</a:t>
            </a:r>
            <a:r>
              <a:rPr lang="en-US" sz="2800" baseline="30000" dirty="0"/>
              <a:t>11</a:t>
            </a:r>
            <a:r>
              <a:rPr lang="en-US" sz="2800" baseline="-25000" dirty="0"/>
              <a:t> </a:t>
            </a:r>
            <a:endParaRPr lang="en-US" sz="2800" baseline="-25000" dirty="0" smtClean="0"/>
          </a:p>
          <a:p>
            <a:r>
              <a:rPr lang="en-US" sz="2800" dirty="0" smtClean="0"/>
              <a:t>pigeons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732239" y="53069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10</a:t>
            </a:r>
            <a:r>
              <a:rPr lang="en-US" sz="2800" baseline="30000" dirty="0" smtClean="0"/>
              <a:t>12</a:t>
            </a:r>
            <a:endParaRPr lang="en-US" sz="2800" baseline="-25000" dirty="0" smtClean="0"/>
          </a:p>
          <a:p>
            <a:r>
              <a:rPr lang="en-US" sz="2800" dirty="0" smtClean="0"/>
              <a:t>holes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785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7933C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Short </a:t>
            </a:r>
            <a:r>
              <a:rPr lang="en-US" dirty="0" err="1" smtClean="0"/>
              <a:t>kmers</a:t>
            </a:r>
            <a:r>
              <a:rPr lang="en-US" dirty="0" smtClean="0"/>
              <a:t>      Long </a:t>
            </a:r>
            <a:r>
              <a:rPr lang="en-US" dirty="0" err="1"/>
              <a:t>kmers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288" y="1460261"/>
            <a:ext cx="4030769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Storing 4</a:t>
            </a:r>
            <a:r>
              <a:rPr lang="en-US" sz="2800" baseline="30000" dirty="0" smtClean="0"/>
              <a:t>k &gt; </a:t>
            </a:r>
            <a:r>
              <a:rPr lang="en-US" sz="2800" dirty="0" smtClean="0"/>
              <a:t>10</a:t>
            </a:r>
            <a:r>
              <a:rPr lang="en-US" sz="2800" baseline="30000" dirty="0" smtClean="0"/>
              <a:t>12</a:t>
            </a:r>
            <a:r>
              <a:rPr lang="en-US" sz="2800" dirty="0" smtClean="0"/>
              <a:t> doesn’t work very well, so </a:t>
            </a:r>
            <a:r>
              <a:rPr lang="en-US" sz="2800" dirty="0" smtClean="0"/>
              <a:t>digital representations are either sparse or probabilistic.</a:t>
            </a:r>
          </a:p>
          <a:p>
            <a:endParaRPr lang="en-US" sz="2800" dirty="0" smtClean="0"/>
          </a:p>
          <a:p>
            <a:r>
              <a:rPr lang="en-US" sz="2800" dirty="0" smtClean="0"/>
              <a:t>Digests are bulky</a:t>
            </a:r>
          </a:p>
          <a:p>
            <a:endParaRPr lang="en-US" sz="2800" dirty="0"/>
          </a:p>
          <a:p>
            <a:r>
              <a:rPr lang="en-US" sz="2800" dirty="0"/>
              <a:t>Because of sparseness, </a:t>
            </a:r>
            <a:r>
              <a:rPr lang="en-US" sz="2800" b="1" dirty="0"/>
              <a:t>individual </a:t>
            </a:r>
            <a:r>
              <a:rPr lang="en-US" sz="2800" b="1" dirty="0" err="1"/>
              <a:t>kmers</a:t>
            </a:r>
            <a:r>
              <a:rPr lang="en-US" sz="2800" b="1" dirty="0"/>
              <a:t> can be interesting</a:t>
            </a:r>
            <a:r>
              <a:rPr lang="en-US" sz="2800" dirty="0"/>
              <a:t>.  (</a:t>
            </a:r>
            <a:r>
              <a:rPr lang="en-US" sz="2800" dirty="0" err="1"/>
              <a:t>kmers</a:t>
            </a:r>
            <a:r>
              <a:rPr lang="en-US" sz="2800" dirty="0"/>
              <a:t> map.)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787288"/>
            <a:ext cx="4387088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Tables of all 4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 symbols can be computed by novice programmers.</a:t>
            </a:r>
          </a:p>
          <a:p>
            <a:endParaRPr lang="en-US" sz="2800" baseline="30000" dirty="0" smtClean="0"/>
          </a:p>
          <a:p>
            <a:endParaRPr lang="en-US" sz="2800" baseline="30000" dirty="0" smtClean="0"/>
          </a:p>
          <a:p>
            <a:r>
              <a:rPr lang="en-US" sz="2800" dirty="0" smtClean="0"/>
              <a:t>Digests are compact</a:t>
            </a:r>
          </a:p>
          <a:p>
            <a:endParaRPr lang="en-US" sz="2800" dirty="0"/>
          </a:p>
          <a:p>
            <a:r>
              <a:rPr lang="en-US" sz="2800" dirty="0"/>
              <a:t>Individual short </a:t>
            </a:r>
            <a:r>
              <a:rPr lang="en-US" sz="2800" dirty="0" err="1"/>
              <a:t>kmers</a:t>
            </a:r>
            <a:r>
              <a:rPr lang="en-US" sz="2800" dirty="0"/>
              <a:t> are</a:t>
            </a:r>
          </a:p>
          <a:p>
            <a:r>
              <a:rPr lang="en-US" sz="2800" dirty="0"/>
              <a:t>not interesting; only </a:t>
            </a:r>
            <a:r>
              <a:rPr lang="en-US" sz="2800" dirty="0" smtClean="0"/>
              <a:t>aggregate patterns matter.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221479" y="6140690"/>
            <a:ext cx="17626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1 </a:t>
            </a:r>
            <a:r>
              <a:rPr lang="en-US" sz="3000" dirty="0" smtClean="0"/>
              <a:t>≤  </a:t>
            </a:r>
            <a:r>
              <a:rPr lang="en-US" sz="3000" dirty="0" smtClean="0"/>
              <a:t>k </a:t>
            </a:r>
            <a:r>
              <a:rPr lang="en-US" sz="3000" dirty="0" smtClean="0"/>
              <a:t>&lt; </a:t>
            </a:r>
            <a:r>
              <a:rPr lang="en-US" sz="3000" dirty="0" smtClean="0"/>
              <a:t>16</a:t>
            </a:r>
            <a:endParaRPr lang="en-US" sz="3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82252" y="6293090"/>
            <a:ext cx="12020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k &gt;  20 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5302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1698</Words>
  <Application>Microsoft Macintosh PowerPoint</Application>
  <PresentationFormat>On-screen Show (4:3)</PresentationFormat>
  <Paragraphs>547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Counting kmers for  fun and profit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Yes, all these graphs are necessary</vt:lpstr>
      <vt:lpstr>PowerPoint Presentation</vt:lpstr>
      <vt:lpstr>PowerPoint Presentation</vt:lpstr>
      <vt:lpstr>PowerPoint Presentation</vt:lpstr>
      <vt:lpstr>Check: Human reference genome</vt:lpstr>
      <vt:lpstr>kmer statistical summaries</vt:lpstr>
      <vt:lpstr>kmer statistical summaries</vt:lpstr>
      <vt:lpstr>kmer statistical summaries</vt:lpstr>
      <vt:lpstr>Generalities from the  kmer counting mines</vt:lpstr>
      <vt:lpstr>Three approaches to error correction:</vt:lpstr>
      <vt:lpstr>PowerPoint Presentation</vt:lpstr>
      <vt:lpstr>PowerPoint Presentation</vt:lpstr>
      <vt:lpstr>kmer statistical summaries</vt:lpstr>
      <vt:lpstr>Straightforward abundance distribution: plant</vt:lpstr>
      <vt:lpstr>Complex abundance distribution: mock community</vt:lpstr>
      <vt:lpstr>PowerPoint Presentation</vt:lpstr>
      <vt:lpstr>We don’t care about the left side!</vt:lpstr>
      <vt:lpstr>Generic experiment</vt:lpstr>
    </vt:vector>
  </TitlesOfParts>
  <Company>Argonne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Counting kmers for fun and profit</dc:title>
  <dc:creator>William Trimble</dc:creator>
  <cp:lastModifiedBy>William Trimble</cp:lastModifiedBy>
  <cp:revision>32</cp:revision>
  <dcterms:created xsi:type="dcterms:W3CDTF">2016-02-07T16:29:25Z</dcterms:created>
  <dcterms:modified xsi:type="dcterms:W3CDTF">2016-02-09T17:14:26Z</dcterms:modified>
</cp:coreProperties>
</file>